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2"/>
  </p:notesMasterIdLst>
  <p:sldIdLst>
    <p:sldId id="303" r:id="rId2"/>
    <p:sldId id="304" r:id="rId3"/>
    <p:sldId id="305" r:id="rId4"/>
    <p:sldId id="306" r:id="rId5"/>
    <p:sldId id="307" r:id="rId6"/>
    <p:sldId id="308" r:id="rId7"/>
    <p:sldId id="309" r:id="rId8"/>
    <p:sldId id="310" r:id="rId9"/>
    <p:sldId id="311" r:id="rId10"/>
    <p:sldId id="312" r:id="rId11"/>
    <p:sldId id="313" r:id="rId12"/>
    <p:sldId id="314" r:id="rId13"/>
    <p:sldId id="315" r:id="rId14"/>
    <p:sldId id="316" r:id="rId15"/>
    <p:sldId id="317" r:id="rId16"/>
    <p:sldId id="320" r:id="rId17"/>
    <p:sldId id="321" r:id="rId18"/>
    <p:sldId id="322" r:id="rId19"/>
    <p:sldId id="323" r:id="rId20"/>
    <p:sldId id="324" r:id="rId21"/>
    <p:sldId id="325" r:id="rId22"/>
    <p:sldId id="326" r:id="rId23"/>
    <p:sldId id="327" r:id="rId24"/>
    <p:sldId id="328" r:id="rId25"/>
    <p:sldId id="329" r:id="rId26"/>
    <p:sldId id="330" r:id="rId27"/>
    <p:sldId id="331" r:id="rId28"/>
    <p:sldId id="332" r:id="rId29"/>
    <p:sldId id="333" r:id="rId30"/>
    <p:sldId id="334" r:id="rId31"/>
    <p:sldId id="366" r:id="rId32"/>
    <p:sldId id="335" r:id="rId33"/>
    <p:sldId id="336" r:id="rId34"/>
    <p:sldId id="337" r:id="rId35"/>
    <p:sldId id="338" r:id="rId36"/>
    <p:sldId id="339" r:id="rId37"/>
    <p:sldId id="340" r:id="rId38"/>
    <p:sldId id="341" r:id="rId39"/>
    <p:sldId id="342" r:id="rId40"/>
    <p:sldId id="343" r:id="rId41"/>
    <p:sldId id="344" r:id="rId42"/>
    <p:sldId id="345" r:id="rId43"/>
    <p:sldId id="346" r:id="rId44"/>
    <p:sldId id="347" r:id="rId45"/>
    <p:sldId id="348" r:id="rId46"/>
    <p:sldId id="349" r:id="rId47"/>
    <p:sldId id="350" r:id="rId48"/>
    <p:sldId id="351" r:id="rId49"/>
    <p:sldId id="352" r:id="rId50"/>
    <p:sldId id="353" r:id="rId51"/>
    <p:sldId id="354" r:id="rId52"/>
    <p:sldId id="355" r:id="rId53"/>
    <p:sldId id="356" r:id="rId54"/>
    <p:sldId id="357" r:id="rId55"/>
    <p:sldId id="358" r:id="rId56"/>
    <p:sldId id="359" r:id="rId57"/>
    <p:sldId id="360" r:id="rId58"/>
    <p:sldId id="361" r:id="rId59"/>
    <p:sldId id="362" r:id="rId60"/>
    <p:sldId id="363" r:id="rId61"/>
  </p:sldIdLst>
  <p:sldSz cx="9144000" cy="6858000" type="screen4x3"/>
  <p:notesSz cx="6796088" cy="9871075"/>
  <p:defaultTextStyle>
    <a:defPPr>
      <a:defRPr lang="en-GB"/>
    </a:defPPr>
    <a:lvl1pPr algn="l" defTabSz="449263" rtl="0" fontAlgn="base">
      <a:spcBef>
        <a:spcPct val="0"/>
      </a:spcBef>
      <a:spcAft>
        <a:spcPct val="0"/>
      </a:spcAft>
      <a:buClr>
        <a:srgbClr val="000000"/>
      </a:buClr>
      <a:buSzPct val="100000"/>
      <a:buFont typeface="Arial" charset="0"/>
      <a:defRPr kern="1200">
        <a:solidFill>
          <a:schemeClr val="bg1"/>
        </a:solidFill>
        <a:latin typeface="Arial" charset="0"/>
        <a:ea typeface="+mn-ea"/>
        <a:cs typeface="+mn-cs"/>
      </a:defRPr>
    </a:lvl1pPr>
    <a:lvl2pPr marL="457200" algn="l" defTabSz="449263" rtl="0" fontAlgn="base">
      <a:spcBef>
        <a:spcPct val="0"/>
      </a:spcBef>
      <a:spcAft>
        <a:spcPct val="0"/>
      </a:spcAft>
      <a:buClr>
        <a:srgbClr val="000000"/>
      </a:buClr>
      <a:buSzPct val="100000"/>
      <a:buFont typeface="Arial" charset="0"/>
      <a:defRPr kern="1200">
        <a:solidFill>
          <a:schemeClr val="bg1"/>
        </a:solidFill>
        <a:latin typeface="Arial" charset="0"/>
        <a:ea typeface="+mn-ea"/>
        <a:cs typeface="+mn-cs"/>
      </a:defRPr>
    </a:lvl2pPr>
    <a:lvl3pPr marL="914400" algn="l" defTabSz="449263" rtl="0" fontAlgn="base">
      <a:spcBef>
        <a:spcPct val="0"/>
      </a:spcBef>
      <a:spcAft>
        <a:spcPct val="0"/>
      </a:spcAft>
      <a:buClr>
        <a:srgbClr val="000000"/>
      </a:buClr>
      <a:buSzPct val="100000"/>
      <a:buFont typeface="Arial" charset="0"/>
      <a:defRPr kern="1200">
        <a:solidFill>
          <a:schemeClr val="bg1"/>
        </a:solidFill>
        <a:latin typeface="Arial" charset="0"/>
        <a:ea typeface="+mn-ea"/>
        <a:cs typeface="+mn-cs"/>
      </a:defRPr>
    </a:lvl3pPr>
    <a:lvl4pPr marL="1371600" algn="l" defTabSz="449263" rtl="0" fontAlgn="base">
      <a:spcBef>
        <a:spcPct val="0"/>
      </a:spcBef>
      <a:spcAft>
        <a:spcPct val="0"/>
      </a:spcAft>
      <a:buClr>
        <a:srgbClr val="000000"/>
      </a:buClr>
      <a:buSzPct val="100000"/>
      <a:buFont typeface="Arial" charset="0"/>
      <a:defRPr kern="1200">
        <a:solidFill>
          <a:schemeClr val="bg1"/>
        </a:solidFill>
        <a:latin typeface="Arial" charset="0"/>
        <a:ea typeface="+mn-ea"/>
        <a:cs typeface="+mn-cs"/>
      </a:defRPr>
    </a:lvl4pPr>
    <a:lvl5pPr marL="1828800" algn="l" defTabSz="449263" rtl="0" fontAlgn="base">
      <a:spcBef>
        <a:spcPct val="0"/>
      </a:spcBef>
      <a:spcAft>
        <a:spcPct val="0"/>
      </a:spcAft>
      <a:buClr>
        <a:srgbClr val="000000"/>
      </a:buClr>
      <a:buSzPct val="100000"/>
      <a:buFont typeface="Arial"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1728"/>
    </p:cViewPr>
  </p:sorter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796088" cy="9871075"/>
          </a:xfrm>
          <a:prstGeom prst="roundRect">
            <a:avLst>
              <a:gd name="adj" fmla="val 23"/>
            </a:avLst>
          </a:prstGeom>
          <a:solidFill>
            <a:srgbClr val="FFFFFF"/>
          </a:solidFill>
          <a:ln w="9360">
            <a:noFill/>
            <a:miter lim="800000"/>
            <a:headEnd/>
            <a:tailEnd/>
          </a:ln>
          <a:effectLst/>
        </p:spPr>
        <p:txBody>
          <a:bodyPr wrap="none" anchor="ctr"/>
          <a:lstStyle/>
          <a:p>
            <a:endParaRPr lang="it-IT"/>
          </a:p>
        </p:txBody>
      </p:sp>
      <p:sp>
        <p:nvSpPr>
          <p:cNvPr id="2050" name="AutoShape 2"/>
          <p:cNvSpPr>
            <a:spLocks noChangeArrowheads="1"/>
          </p:cNvSpPr>
          <p:nvPr/>
        </p:nvSpPr>
        <p:spPr bwMode="auto">
          <a:xfrm>
            <a:off x="0" y="0"/>
            <a:ext cx="6796088" cy="9871075"/>
          </a:xfrm>
          <a:prstGeom prst="roundRect">
            <a:avLst>
              <a:gd name="adj" fmla="val 23"/>
            </a:avLst>
          </a:prstGeom>
          <a:solidFill>
            <a:srgbClr val="FFFFFF"/>
          </a:solidFill>
          <a:ln w="9525">
            <a:noFill/>
            <a:round/>
            <a:headEnd/>
            <a:tailEnd/>
          </a:ln>
          <a:effectLst/>
        </p:spPr>
        <p:txBody>
          <a:bodyPr wrap="none" anchor="ctr"/>
          <a:lstStyle/>
          <a:p>
            <a:endParaRPr lang="it-IT"/>
          </a:p>
        </p:txBody>
      </p:sp>
      <p:sp>
        <p:nvSpPr>
          <p:cNvPr id="2051" name="AutoShape 3"/>
          <p:cNvSpPr>
            <a:spLocks noChangeArrowheads="1"/>
          </p:cNvSpPr>
          <p:nvPr/>
        </p:nvSpPr>
        <p:spPr bwMode="auto">
          <a:xfrm>
            <a:off x="0" y="0"/>
            <a:ext cx="6796088" cy="9871075"/>
          </a:xfrm>
          <a:prstGeom prst="roundRect">
            <a:avLst>
              <a:gd name="adj" fmla="val 23"/>
            </a:avLst>
          </a:prstGeom>
          <a:solidFill>
            <a:srgbClr val="FFFFFF"/>
          </a:solidFill>
          <a:ln w="9525">
            <a:noFill/>
            <a:round/>
            <a:headEnd/>
            <a:tailEnd/>
          </a:ln>
          <a:effectLst/>
        </p:spPr>
        <p:txBody>
          <a:bodyPr wrap="none" anchor="ctr"/>
          <a:lstStyle/>
          <a:p>
            <a:endParaRPr lang="it-IT"/>
          </a:p>
        </p:txBody>
      </p:sp>
      <p:sp>
        <p:nvSpPr>
          <p:cNvPr id="2052" name="Rectangle 4"/>
          <p:cNvSpPr>
            <a:spLocks noGrp="1" noChangeArrowheads="1"/>
          </p:cNvSpPr>
          <p:nvPr>
            <p:ph type="hdr"/>
          </p:nvPr>
        </p:nvSpPr>
        <p:spPr bwMode="auto">
          <a:xfrm>
            <a:off x="0" y="0"/>
            <a:ext cx="2941638" cy="4889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spcBef>
                <a:spcPts val="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b="1">
                <a:solidFill>
                  <a:srgbClr val="000000"/>
                </a:solidFill>
                <a:latin typeface="Times New Roman" pitchFamily="16" charset="0"/>
              </a:defRPr>
            </a:lvl1pPr>
          </a:lstStyle>
          <a:p>
            <a:endParaRPr lang="en-GB"/>
          </a:p>
        </p:txBody>
      </p:sp>
      <p:sp>
        <p:nvSpPr>
          <p:cNvPr id="2053" name="Rectangle 5"/>
          <p:cNvSpPr>
            <a:spLocks noGrp="1" noChangeArrowheads="1"/>
          </p:cNvSpPr>
          <p:nvPr>
            <p:ph type="dt"/>
          </p:nvPr>
        </p:nvSpPr>
        <p:spPr bwMode="auto">
          <a:xfrm>
            <a:off x="3851275" y="0"/>
            <a:ext cx="2941638" cy="4889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spcBef>
                <a:spcPts val="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b="1">
                <a:solidFill>
                  <a:srgbClr val="000000"/>
                </a:solidFill>
                <a:latin typeface="Times New Roman" pitchFamily="16" charset="0"/>
              </a:defRPr>
            </a:lvl1pPr>
          </a:lstStyle>
          <a:p>
            <a:endParaRPr lang="en-GB"/>
          </a:p>
        </p:txBody>
      </p:sp>
      <p:sp>
        <p:nvSpPr>
          <p:cNvPr id="2054" name="Rectangle 6"/>
          <p:cNvSpPr>
            <a:spLocks noGrp="1" noChangeArrowheads="1"/>
          </p:cNvSpPr>
          <p:nvPr>
            <p:ph type="sldImg"/>
          </p:nvPr>
        </p:nvSpPr>
        <p:spPr bwMode="auto">
          <a:xfrm>
            <a:off x="930275" y="739775"/>
            <a:ext cx="4935538" cy="3698875"/>
          </a:xfrm>
          <a:prstGeom prst="rect">
            <a:avLst/>
          </a:prstGeom>
          <a:solidFill>
            <a:srgbClr val="FFFFFF"/>
          </a:solidFill>
          <a:ln w="9360">
            <a:solidFill>
              <a:srgbClr val="000000"/>
            </a:solidFill>
            <a:miter lim="800000"/>
            <a:headEnd/>
            <a:tailEnd/>
          </a:ln>
          <a:effectLst/>
        </p:spPr>
      </p:sp>
      <p:sp>
        <p:nvSpPr>
          <p:cNvPr id="2055" name="Rectangle 7"/>
          <p:cNvSpPr>
            <a:spLocks noGrp="1" noChangeArrowheads="1"/>
          </p:cNvSpPr>
          <p:nvPr>
            <p:ph type="body"/>
          </p:nvPr>
        </p:nvSpPr>
        <p:spPr bwMode="auto">
          <a:xfrm>
            <a:off x="906463" y="4689475"/>
            <a:ext cx="4979987" cy="44386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it-IT" smtClean="0"/>
          </a:p>
        </p:txBody>
      </p:sp>
      <p:sp>
        <p:nvSpPr>
          <p:cNvPr id="2056" name="Rectangle 8"/>
          <p:cNvSpPr>
            <a:spLocks noGrp="1" noChangeArrowheads="1"/>
          </p:cNvSpPr>
          <p:nvPr>
            <p:ph type="ftr"/>
          </p:nvPr>
        </p:nvSpPr>
        <p:spPr bwMode="auto">
          <a:xfrm>
            <a:off x="0" y="9378950"/>
            <a:ext cx="2941638" cy="488950"/>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spcBef>
                <a:spcPts val="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b="1">
                <a:solidFill>
                  <a:srgbClr val="000000"/>
                </a:solidFill>
                <a:latin typeface="Times New Roman" pitchFamily="16" charset="0"/>
              </a:defRPr>
            </a:lvl1pPr>
          </a:lstStyle>
          <a:p>
            <a:endParaRPr lang="en-GB"/>
          </a:p>
        </p:txBody>
      </p:sp>
      <p:sp>
        <p:nvSpPr>
          <p:cNvPr id="2057" name="Rectangle 9"/>
          <p:cNvSpPr>
            <a:spLocks noGrp="1" noChangeArrowheads="1"/>
          </p:cNvSpPr>
          <p:nvPr>
            <p:ph type="sldNum"/>
          </p:nvPr>
        </p:nvSpPr>
        <p:spPr bwMode="auto">
          <a:xfrm>
            <a:off x="3851275" y="9378950"/>
            <a:ext cx="2941638" cy="488950"/>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spcBef>
                <a:spcPts val="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b="1">
                <a:solidFill>
                  <a:srgbClr val="000000"/>
                </a:solidFill>
                <a:latin typeface="Times New Roman" pitchFamily="16" charset="0"/>
              </a:defRPr>
            </a:lvl1pPr>
          </a:lstStyle>
          <a:p>
            <a:fld id="{5DF4080E-11FF-49AD-BFB1-CE51175D6AE5}" type="slidenum">
              <a:rPr lang="en-GB"/>
              <a:pPr/>
              <a:t>‹N›</a:t>
            </a:fld>
            <a:endParaRPr lang="en-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C12D821A-E7A0-4C08-A3EE-44A6072F08D8}" type="slidenum">
              <a:rPr lang="en-GB"/>
              <a:pPr/>
              <a:t>1</a:t>
            </a:fld>
            <a:endParaRPr lang="en-GB"/>
          </a:p>
        </p:txBody>
      </p:sp>
      <p:sp>
        <p:nvSpPr>
          <p:cNvPr id="16384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6384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32D460BD-8C29-490B-9349-49197EB6BAD5}" type="slidenum">
              <a:rPr lang="en-GB"/>
              <a:pPr/>
              <a:t>10</a:t>
            </a:fld>
            <a:endParaRPr lang="en-GB"/>
          </a:p>
        </p:txBody>
      </p:sp>
      <p:sp>
        <p:nvSpPr>
          <p:cNvPr id="17305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7305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3A5FC9E6-E30C-437A-8766-65CC32030E3A}" type="slidenum">
              <a:rPr lang="en-GB"/>
              <a:pPr/>
              <a:t>11</a:t>
            </a:fld>
            <a:endParaRPr lang="en-GB"/>
          </a:p>
        </p:txBody>
      </p:sp>
      <p:sp>
        <p:nvSpPr>
          <p:cNvPr id="17408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7408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9EF389BC-49CD-40FF-B5C1-A75DFAFB1B7D}" type="slidenum">
              <a:rPr lang="en-GB"/>
              <a:pPr/>
              <a:t>12</a:t>
            </a:fld>
            <a:endParaRPr lang="en-GB"/>
          </a:p>
        </p:txBody>
      </p:sp>
      <p:sp>
        <p:nvSpPr>
          <p:cNvPr id="17510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7510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84968AF9-3FCF-4A83-9BD7-4F5F361FFA6E}" type="slidenum">
              <a:rPr lang="en-GB"/>
              <a:pPr/>
              <a:t>13</a:t>
            </a:fld>
            <a:endParaRPr lang="en-GB"/>
          </a:p>
        </p:txBody>
      </p:sp>
      <p:sp>
        <p:nvSpPr>
          <p:cNvPr id="17612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7613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5472E841-45E3-46BA-9CFA-EFDE34A0FFF5}" type="slidenum">
              <a:rPr lang="en-GB"/>
              <a:pPr/>
              <a:t>14</a:t>
            </a:fld>
            <a:endParaRPr lang="en-GB"/>
          </a:p>
        </p:txBody>
      </p:sp>
      <p:sp>
        <p:nvSpPr>
          <p:cNvPr id="17715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7715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01C88241-F17E-47AB-8079-DFE9A0B93293}" type="slidenum">
              <a:rPr lang="en-GB"/>
              <a:pPr/>
              <a:t>15</a:t>
            </a:fld>
            <a:endParaRPr lang="en-GB"/>
          </a:p>
        </p:txBody>
      </p:sp>
      <p:sp>
        <p:nvSpPr>
          <p:cNvPr id="17817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7817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5440C5BE-B1DA-46A5-9240-9149B9835A20}" type="slidenum">
              <a:rPr lang="en-GB"/>
              <a:pPr/>
              <a:t>16</a:t>
            </a:fld>
            <a:endParaRPr lang="en-GB"/>
          </a:p>
        </p:txBody>
      </p:sp>
      <p:sp>
        <p:nvSpPr>
          <p:cNvPr id="18124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125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65ED77D2-9F5C-4C17-B4D2-EBDC57A2FFF7}" type="slidenum">
              <a:rPr lang="en-GB"/>
              <a:pPr/>
              <a:t>17</a:t>
            </a:fld>
            <a:endParaRPr lang="en-GB"/>
          </a:p>
        </p:txBody>
      </p:sp>
      <p:sp>
        <p:nvSpPr>
          <p:cNvPr id="18227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227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76A62AD0-3DBD-4C5A-802B-ADCE6E5AD47D}" type="slidenum">
              <a:rPr lang="en-GB"/>
              <a:pPr/>
              <a:t>18</a:t>
            </a:fld>
            <a:endParaRPr lang="en-GB"/>
          </a:p>
        </p:txBody>
      </p:sp>
      <p:sp>
        <p:nvSpPr>
          <p:cNvPr id="18329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329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B9E8A583-41E5-4EAE-A5DA-A96CEA58F4D1}" type="slidenum">
              <a:rPr lang="en-GB"/>
              <a:pPr/>
              <a:t>19</a:t>
            </a:fld>
            <a:endParaRPr lang="en-GB"/>
          </a:p>
        </p:txBody>
      </p:sp>
      <p:sp>
        <p:nvSpPr>
          <p:cNvPr id="18432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432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9456CC7B-7F99-473C-A683-D2FAE395E170}" type="slidenum">
              <a:rPr lang="en-GB"/>
              <a:pPr/>
              <a:t>2</a:t>
            </a:fld>
            <a:endParaRPr lang="en-GB"/>
          </a:p>
        </p:txBody>
      </p:sp>
      <p:sp>
        <p:nvSpPr>
          <p:cNvPr id="16486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6486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002C8F24-DECD-4F7D-9644-C38B4C558FC8}" type="slidenum">
              <a:rPr lang="en-GB"/>
              <a:pPr/>
              <a:t>20</a:t>
            </a:fld>
            <a:endParaRPr lang="en-GB"/>
          </a:p>
        </p:txBody>
      </p:sp>
      <p:sp>
        <p:nvSpPr>
          <p:cNvPr id="18534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534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E490168-8850-4842-9913-9B407D8F197A}" type="slidenum">
              <a:rPr lang="en-GB"/>
              <a:pPr/>
              <a:t>21</a:t>
            </a:fld>
            <a:endParaRPr lang="en-GB"/>
          </a:p>
        </p:txBody>
      </p:sp>
      <p:sp>
        <p:nvSpPr>
          <p:cNvPr id="18636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637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7A849E85-A6A7-45A1-A185-92E68E68865F}" type="slidenum">
              <a:rPr lang="en-GB"/>
              <a:pPr/>
              <a:t>22</a:t>
            </a:fld>
            <a:endParaRPr lang="en-GB"/>
          </a:p>
        </p:txBody>
      </p:sp>
      <p:sp>
        <p:nvSpPr>
          <p:cNvPr id="18739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739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56F24DAC-A8D9-46B6-A119-16CFCE0CB7E2}" type="slidenum">
              <a:rPr lang="en-GB"/>
              <a:pPr/>
              <a:t>23</a:t>
            </a:fld>
            <a:endParaRPr lang="en-GB"/>
          </a:p>
        </p:txBody>
      </p:sp>
      <p:sp>
        <p:nvSpPr>
          <p:cNvPr id="18841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841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28EBB8F1-99B2-4E6F-B7F8-BFE16F696AD9}" type="slidenum">
              <a:rPr lang="en-GB"/>
              <a:pPr/>
              <a:t>24</a:t>
            </a:fld>
            <a:endParaRPr lang="en-GB"/>
          </a:p>
        </p:txBody>
      </p:sp>
      <p:sp>
        <p:nvSpPr>
          <p:cNvPr id="18944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8944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32E67FD4-8377-4D16-AF15-6650C2BF7AC4}" type="slidenum">
              <a:rPr lang="en-GB"/>
              <a:pPr/>
              <a:t>25</a:t>
            </a:fld>
            <a:endParaRPr lang="en-GB"/>
          </a:p>
        </p:txBody>
      </p:sp>
      <p:sp>
        <p:nvSpPr>
          <p:cNvPr id="19046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046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4A3847F9-9A9E-4739-A259-C0A5BB2B7E7F}" type="slidenum">
              <a:rPr lang="en-GB"/>
              <a:pPr/>
              <a:t>26</a:t>
            </a:fld>
            <a:endParaRPr lang="en-GB"/>
          </a:p>
        </p:txBody>
      </p:sp>
      <p:sp>
        <p:nvSpPr>
          <p:cNvPr id="19148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149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B5A56B7A-8364-4D2D-8878-3749D8A7F919}" type="slidenum">
              <a:rPr lang="en-GB"/>
              <a:pPr/>
              <a:t>27</a:t>
            </a:fld>
            <a:endParaRPr lang="en-GB"/>
          </a:p>
        </p:txBody>
      </p:sp>
      <p:sp>
        <p:nvSpPr>
          <p:cNvPr id="19251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251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2A4D916D-4222-492C-8C59-AD2C38918983}" type="slidenum">
              <a:rPr lang="en-GB"/>
              <a:pPr/>
              <a:t>28</a:t>
            </a:fld>
            <a:endParaRPr lang="en-GB"/>
          </a:p>
        </p:txBody>
      </p:sp>
      <p:sp>
        <p:nvSpPr>
          <p:cNvPr id="19353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353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397B6FEC-7411-47FD-B029-5977765B025B}" type="slidenum">
              <a:rPr lang="en-GB"/>
              <a:pPr/>
              <a:t>29</a:t>
            </a:fld>
            <a:endParaRPr lang="en-GB"/>
          </a:p>
        </p:txBody>
      </p:sp>
      <p:sp>
        <p:nvSpPr>
          <p:cNvPr id="19456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456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BEEECE27-28BF-40EF-A1F6-2D16F06EEDA7}" type="slidenum">
              <a:rPr lang="en-GB"/>
              <a:pPr/>
              <a:t>3</a:t>
            </a:fld>
            <a:endParaRPr lang="en-GB"/>
          </a:p>
        </p:txBody>
      </p:sp>
      <p:sp>
        <p:nvSpPr>
          <p:cNvPr id="16588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6589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09C78BC5-71F2-41E0-8F9B-6639D4A28D58}" type="slidenum">
              <a:rPr lang="en-GB"/>
              <a:pPr/>
              <a:t>30</a:t>
            </a:fld>
            <a:endParaRPr lang="en-GB"/>
          </a:p>
        </p:txBody>
      </p:sp>
      <p:sp>
        <p:nvSpPr>
          <p:cNvPr id="19558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558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B0DBC0B7-DAC8-465C-B150-84D451FB2138}" type="slidenum">
              <a:rPr lang="en-GB"/>
              <a:pPr/>
              <a:t>32</a:t>
            </a:fld>
            <a:endParaRPr lang="en-GB"/>
          </a:p>
        </p:txBody>
      </p:sp>
      <p:sp>
        <p:nvSpPr>
          <p:cNvPr id="19660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661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2981EAD4-E748-4237-9E13-81D92EBAFEF7}" type="slidenum">
              <a:rPr lang="en-GB"/>
              <a:pPr/>
              <a:t>33</a:t>
            </a:fld>
            <a:endParaRPr lang="en-GB"/>
          </a:p>
        </p:txBody>
      </p:sp>
      <p:sp>
        <p:nvSpPr>
          <p:cNvPr id="19763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763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16C1C2D-7A53-4890-B892-2F7E71B3D33A}" type="slidenum">
              <a:rPr lang="en-GB"/>
              <a:pPr/>
              <a:t>34</a:t>
            </a:fld>
            <a:endParaRPr lang="en-GB"/>
          </a:p>
        </p:txBody>
      </p:sp>
      <p:sp>
        <p:nvSpPr>
          <p:cNvPr id="19865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865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10DEB531-F23B-42F1-B22B-743EE575EDB1}" type="slidenum">
              <a:rPr lang="en-GB"/>
              <a:pPr/>
              <a:t>35</a:t>
            </a:fld>
            <a:endParaRPr lang="en-GB"/>
          </a:p>
        </p:txBody>
      </p:sp>
      <p:sp>
        <p:nvSpPr>
          <p:cNvPr id="19968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9968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D55F37A-AAE1-407D-9DB4-0E60C49A6761}" type="slidenum">
              <a:rPr lang="en-GB"/>
              <a:pPr/>
              <a:t>36</a:t>
            </a:fld>
            <a:endParaRPr lang="en-GB"/>
          </a:p>
        </p:txBody>
      </p:sp>
      <p:sp>
        <p:nvSpPr>
          <p:cNvPr id="20070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070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EE7EF837-853D-4044-BBC2-5380A7CC7681}" type="slidenum">
              <a:rPr lang="en-GB"/>
              <a:pPr/>
              <a:t>37</a:t>
            </a:fld>
            <a:endParaRPr lang="en-GB"/>
          </a:p>
        </p:txBody>
      </p:sp>
      <p:sp>
        <p:nvSpPr>
          <p:cNvPr id="20172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173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DA8F317F-DFA1-4890-852D-7AE3DC3773B3}" type="slidenum">
              <a:rPr lang="en-GB"/>
              <a:pPr/>
              <a:t>38</a:t>
            </a:fld>
            <a:endParaRPr lang="en-GB"/>
          </a:p>
        </p:txBody>
      </p:sp>
      <p:sp>
        <p:nvSpPr>
          <p:cNvPr id="20275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275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02A5DA06-6EF1-4CEF-885A-97107CA2F14E}" type="slidenum">
              <a:rPr lang="en-GB"/>
              <a:pPr/>
              <a:t>39</a:t>
            </a:fld>
            <a:endParaRPr lang="en-GB"/>
          </a:p>
        </p:txBody>
      </p:sp>
      <p:sp>
        <p:nvSpPr>
          <p:cNvPr id="20377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377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D3259164-0F1B-4AD0-A297-02E811FFC89F}" type="slidenum">
              <a:rPr lang="en-GB"/>
              <a:pPr/>
              <a:t>40</a:t>
            </a:fld>
            <a:endParaRPr lang="en-GB"/>
          </a:p>
        </p:txBody>
      </p:sp>
      <p:sp>
        <p:nvSpPr>
          <p:cNvPr id="20480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480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CF210D7-F654-4F11-9CF3-D5B8C84054BC}" type="slidenum">
              <a:rPr lang="en-GB"/>
              <a:pPr/>
              <a:t>4</a:t>
            </a:fld>
            <a:endParaRPr lang="en-GB"/>
          </a:p>
        </p:txBody>
      </p:sp>
      <p:sp>
        <p:nvSpPr>
          <p:cNvPr id="16691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6691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D18D577A-F9C8-4D4A-A5E3-DD2B1F8059FC}" type="slidenum">
              <a:rPr lang="en-GB"/>
              <a:pPr/>
              <a:t>41</a:t>
            </a:fld>
            <a:endParaRPr lang="en-GB"/>
          </a:p>
        </p:txBody>
      </p:sp>
      <p:sp>
        <p:nvSpPr>
          <p:cNvPr id="20582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582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E0EB44A-91D6-4E37-AA9A-A76D98B6E122}" type="slidenum">
              <a:rPr lang="en-GB"/>
              <a:pPr/>
              <a:t>42</a:t>
            </a:fld>
            <a:endParaRPr lang="en-GB"/>
          </a:p>
        </p:txBody>
      </p:sp>
      <p:sp>
        <p:nvSpPr>
          <p:cNvPr id="20684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685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67D37B36-68A8-4BC1-861A-3A608F69F394}" type="slidenum">
              <a:rPr lang="en-GB"/>
              <a:pPr/>
              <a:t>43</a:t>
            </a:fld>
            <a:endParaRPr lang="en-GB"/>
          </a:p>
        </p:txBody>
      </p:sp>
      <p:sp>
        <p:nvSpPr>
          <p:cNvPr id="20787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787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C6F78E3B-70FA-414E-B67B-25E10B0D5D8F}" type="slidenum">
              <a:rPr lang="en-GB"/>
              <a:pPr/>
              <a:t>44</a:t>
            </a:fld>
            <a:endParaRPr lang="en-GB"/>
          </a:p>
        </p:txBody>
      </p:sp>
      <p:sp>
        <p:nvSpPr>
          <p:cNvPr id="20889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889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48EA5AD9-743A-4677-9161-8BEF05ECA8C1}" type="slidenum">
              <a:rPr lang="en-GB"/>
              <a:pPr/>
              <a:t>45</a:t>
            </a:fld>
            <a:endParaRPr lang="en-GB"/>
          </a:p>
        </p:txBody>
      </p:sp>
      <p:sp>
        <p:nvSpPr>
          <p:cNvPr id="20992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0992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3D7FD3BE-D9C6-4B69-8CBD-1F675072FAD2}" type="slidenum">
              <a:rPr lang="en-GB"/>
              <a:pPr/>
              <a:t>46</a:t>
            </a:fld>
            <a:endParaRPr lang="en-GB"/>
          </a:p>
        </p:txBody>
      </p:sp>
      <p:sp>
        <p:nvSpPr>
          <p:cNvPr id="21094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094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2E7EF619-92DA-4013-ADA4-BD7889AC26F6}" type="slidenum">
              <a:rPr lang="en-GB"/>
              <a:pPr/>
              <a:t>47</a:t>
            </a:fld>
            <a:endParaRPr lang="en-GB"/>
          </a:p>
        </p:txBody>
      </p:sp>
      <p:sp>
        <p:nvSpPr>
          <p:cNvPr id="21196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197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8301F1D2-2634-42E3-B7FA-04C0A30F13FA}" type="slidenum">
              <a:rPr lang="en-GB"/>
              <a:pPr/>
              <a:t>48</a:t>
            </a:fld>
            <a:endParaRPr lang="en-GB"/>
          </a:p>
        </p:txBody>
      </p:sp>
      <p:sp>
        <p:nvSpPr>
          <p:cNvPr id="21299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299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52F2EBAC-E956-4EC2-87C2-81C330149E41}" type="slidenum">
              <a:rPr lang="en-GB"/>
              <a:pPr/>
              <a:t>49</a:t>
            </a:fld>
            <a:endParaRPr lang="en-GB"/>
          </a:p>
        </p:txBody>
      </p:sp>
      <p:sp>
        <p:nvSpPr>
          <p:cNvPr id="21401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401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6DEED412-22EE-4656-A380-46B0D62FCBE4}" type="slidenum">
              <a:rPr lang="en-GB"/>
              <a:pPr/>
              <a:t>50</a:t>
            </a:fld>
            <a:endParaRPr lang="en-GB"/>
          </a:p>
        </p:txBody>
      </p:sp>
      <p:sp>
        <p:nvSpPr>
          <p:cNvPr id="21504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504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DE2360DD-65AE-4F03-8EBE-324AA677AAC5}" type="slidenum">
              <a:rPr lang="en-GB"/>
              <a:pPr/>
              <a:t>5</a:t>
            </a:fld>
            <a:endParaRPr lang="en-GB"/>
          </a:p>
        </p:txBody>
      </p:sp>
      <p:sp>
        <p:nvSpPr>
          <p:cNvPr id="16793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6793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F548483-0329-4F2B-9BD4-EB584755E7E9}" type="slidenum">
              <a:rPr lang="en-GB"/>
              <a:pPr/>
              <a:t>51</a:t>
            </a:fld>
            <a:endParaRPr lang="en-GB"/>
          </a:p>
        </p:txBody>
      </p:sp>
      <p:sp>
        <p:nvSpPr>
          <p:cNvPr id="21606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606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29368E0-0F24-4D8E-BD61-D7700E7751A7}" type="slidenum">
              <a:rPr lang="en-GB"/>
              <a:pPr/>
              <a:t>52</a:t>
            </a:fld>
            <a:endParaRPr lang="en-GB"/>
          </a:p>
        </p:txBody>
      </p:sp>
      <p:sp>
        <p:nvSpPr>
          <p:cNvPr id="21708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709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A8860F0D-E060-4150-BC28-670070F23B56}" type="slidenum">
              <a:rPr lang="en-GB"/>
              <a:pPr/>
              <a:t>53</a:t>
            </a:fld>
            <a:endParaRPr lang="en-GB"/>
          </a:p>
        </p:txBody>
      </p:sp>
      <p:sp>
        <p:nvSpPr>
          <p:cNvPr id="21811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811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7CD4B6B-1546-49C9-87A2-D1794CB10B5B}" type="slidenum">
              <a:rPr lang="en-GB"/>
              <a:pPr/>
              <a:t>54</a:t>
            </a:fld>
            <a:endParaRPr lang="en-GB"/>
          </a:p>
        </p:txBody>
      </p:sp>
      <p:sp>
        <p:nvSpPr>
          <p:cNvPr id="21913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1913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83C531A5-1EC4-436E-8268-338192A27FE4}" type="slidenum">
              <a:rPr lang="en-GB"/>
              <a:pPr/>
              <a:t>55</a:t>
            </a:fld>
            <a:endParaRPr lang="en-GB"/>
          </a:p>
        </p:txBody>
      </p:sp>
      <p:sp>
        <p:nvSpPr>
          <p:cNvPr id="22016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2016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6B9D9A2C-E208-47ED-AAE6-7C36846DEDA9}" type="slidenum">
              <a:rPr lang="en-GB"/>
              <a:pPr/>
              <a:t>56</a:t>
            </a:fld>
            <a:endParaRPr lang="en-GB"/>
          </a:p>
        </p:txBody>
      </p:sp>
      <p:sp>
        <p:nvSpPr>
          <p:cNvPr id="22118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2118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27EB11CB-8DBF-4467-BC36-7E388886D921}" type="slidenum">
              <a:rPr lang="en-GB"/>
              <a:pPr/>
              <a:t>57</a:t>
            </a:fld>
            <a:endParaRPr lang="en-GB"/>
          </a:p>
        </p:txBody>
      </p:sp>
      <p:sp>
        <p:nvSpPr>
          <p:cNvPr id="22220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2221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F417A618-5484-453E-BBD5-CE815DAB5D32}" type="slidenum">
              <a:rPr lang="en-GB"/>
              <a:pPr/>
              <a:t>58</a:t>
            </a:fld>
            <a:endParaRPr lang="en-GB"/>
          </a:p>
        </p:txBody>
      </p:sp>
      <p:sp>
        <p:nvSpPr>
          <p:cNvPr id="22323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2323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6C21AC7A-0027-41D1-A4DB-B4EE2093FC4B}" type="slidenum">
              <a:rPr lang="en-GB"/>
              <a:pPr/>
              <a:t>59</a:t>
            </a:fld>
            <a:endParaRPr lang="en-GB"/>
          </a:p>
        </p:txBody>
      </p:sp>
      <p:sp>
        <p:nvSpPr>
          <p:cNvPr id="224257"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24258"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68DFC4AD-D7E4-45E1-8EB4-B5C806C5E70C}" type="slidenum">
              <a:rPr lang="en-GB"/>
              <a:pPr/>
              <a:t>60</a:t>
            </a:fld>
            <a:endParaRPr lang="en-GB"/>
          </a:p>
        </p:txBody>
      </p:sp>
      <p:sp>
        <p:nvSpPr>
          <p:cNvPr id="22528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22528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9EAF1369-A95C-418D-A24F-D35DBE5A95E8}" type="slidenum">
              <a:rPr lang="en-GB"/>
              <a:pPr/>
              <a:t>6</a:t>
            </a:fld>
            <a:endParaRPr lang="en-GB"/>
          </a:p>
        </p:txBody>
      </p:sp>
      <p:sp>
        <p:nvSpPr>
          <p:cNvPr id="168961"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68962"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A76FB483-4878-4B6B-B8BD-E7B78E791D5F}" type="slidenum">
              <a:rPr lang="en-GB"/>
              <a:pPr/>
              <a:t>7</a:t>
            </a:fld>
            <a:endParaRPr lang="en-GB"/>
          </a:p>
        </p:txBody>
      </p:sp>
      <p:sp>
        <p:nvSpPr>
          <p:cNvPr id="169985"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69986"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7A0FE1A9-BC41-423E-A93E-15C43641D915}" type="slidenum">
              <a:rPr lang="en-GB"/>
              <a:pPr/>
              <a:t>8</a:t>
            </a:fld>
            <a:endParaRPr lang="en-GB"/>
          </a:p>
        </p:txBody>
      </p:sp>
      <p:sp>
        <p:nvSpPr>
          <p:cNvPr id="171009"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71010"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2743EADA-2DC5-456E-A5BE-2AFAE11A8D0A}" type="slidenum">
              <a:rPr lang="en-GB"/>
              <a:pPr/>
              <a:t>9</a:t>
            </a:fld>
            <a:endParaRPr lang="en-GB"/>
          </a:p>
        </p:txBody>
      </p:sp>
      <p:sp>
        <p:nvSpPr>
          <p:cNvPr id="172033" name="Text Box 1"/>
          <p:cNvSpPr txBox="1">
            <a:spLocks noChangeArrowheads="1"/>
          </p:cNvSpPr>
          <p:nvPr/>
        </p:nvSpPr>
        <p:spPr bwMode="auto">
          <a:xfrm>
            <a:off x="930275" y="739775"/>
            <a:ext cx="4940300" cy="370363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172034" name="Rectangle 2"/>
          <p:cNvSpPr txBox="1">
            <a:spLocks noChangeArrowheads="1"/>
          </p:cNvSpPr>
          <p:nvPr>
            <p:ph type="body"/>
          </p:nvPr>
        </p:nvSpPr>
        <p:spPr bwMode="auto">
          <a:xfrm>
            <a:off x="906463" y="4689475"/>
            <a:ext cx="4981575" cy="4440238"/>
          </a:xfrm>
          <a:prstGeom prst="rect">
            <a:avLst/>
          </a:prstGeom>
          <a:noFill/>
          <a:ln>
            <a:round/>
            <a:headEnd/>
            <a:tailEnd/>
          </a:ln>
        </p:spPr>
        <p:txBody>
          <a:bodyPr wrap="none" anchor="ct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data 3"/>
          <p:cNvSpPr>
            <a:spLocks noGrp="1"/>
          </p:cNvSpPr>
          <p:nvPr>
            <p:ph type="dt" idx="10"/>
          </p:nvPr>
        </p:nvSpPr>
        <p:spPr/>
        <p:txBody>
          <a:bodyPr/>
          <a:lstStyle>
            <a:lvl1pPr>
              <a:defRPr/>
            </a:lvl1pPr>
          </a:lstStyle>
          <a:p>
            <a:endParaRPr lang="en-GB"/>
          </a:p>
        </p:txBody>
      </p:sp>
      <p:sp>
        <p:nvSpPr>
          <p:cNvPr id="5" name="Segnaposto piè di pagina 4"/>
          <p:cNvSpPr>
            <a:spLocks noGrp="1"/>
          </p:cNvSpPr>
          <p:nvPr>
            <p:ph type="ftr" idx="11"/>
          </p:nvPr>
        </p:nvSpPr>
        <p:spPr/>
        <p:txBody>
          <a:bodyPr/>
          <a:lstStyle>
            <a:lvl1pPr>
              <a:defRPr/>
            </a:lvl1pPr>
          </a:lstStyle>
          <a:p>
            <a:endParaRPr lang="en-GB"/>
          </a:p>
        </p:txBody>
      </p:sp>
      <p:sp>
        <p:nvSpPr>
          <p:cNvPr id="6" name="Segnaposto numero diapositiva 5"/>
          <p:cNvSpPr>
            <a:spLocks noGrp="1"/>
          </p:cNvSpPr>
          <p:nvPr>
            <p:ph type="sldNum" idx="12"/>
          </p:nvPr>
        </p:nvSpPr>
        <p:spPr/>
        <p:txBody>
          <a:bodyPr/>
          <a:lstStyle>
            <a:lvl1pPr>
              <a:defRPr/>
            </a:lvl1pPr>
          </a:lstStyle>
          <a:p>
            <a:fld id="{C91EC20F-A9C5-4264-AD03-A2B941878DF6}" type="slidenum">
              <a:rPr lang="en-GB"/>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idx="10"/>
          </p:nvPr>
        </p:nvSpPr>
        <p:spPr/>
        <p:txBody>
          <a:bodyPr/>
          <a:lstStyle>
            <a:lvl1pPr>
              <a:defRPr/>
            </a:lvl1pPr>
          </a:lstStyle>
          <a:p>
            <a:endParaRPr lang="en-GB"/>
          </a:p>
        </p:txBody>
      </p:sp>
      <p:sp>
        <p:nvSpPr>
          <p:cNvPr id="5" name="Segnaposto piè di pagina 4"/>
          <p:cNvSpPr>
            <a:spLocks noGrp="1"/>
          </p:cNvSpPr>
          <p:nvPr>
            <p:ph type="ftr" idx="11"/>
          </p:nvPr>
        </p:nvSpPr>
        <p:spPr/>
        <p:txBody>
          <a:bodyPr/>
          <a:lstStyle>
            <a:lvl1pPr>
              <a:defRPr/>
            </a:lvl1pPr>
          </a:lstStyle>
          <a:p>
            <a:endParaRPr lang="en-GB"/>
          </a:p>
        </p:txBody>
      </p:sp>
      <p:sp>
        <p:nvSpPr>
          <p:cNvPr id="6" name="Segnaposto numero diapositiva 5"/>
          <p:cNvSpPr>
            <a:spLocks noGrp="1"/>
          </p:cNvSpPr>
          <p:nvPr>
            <p:ph type="sldNum" idx="12"/>
          </p:nvPr>
        </p:nvSpPr>
        <p:spPr/>
        <p:txBody>
          <a:bodyPr/>
          <a:lstStyle>
            <a:lvl1pPr>
              <a:defRPr/>
            </a:lvl1pPr>
          </a:lstStyle>
          <a:p>
            <a:fld id="{334FF317-CDBA-45BE-89C3-D94AA4CE7A19}" type="slidenum">
              <a:rPr lang="en-GB"/>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6225" y="128588"/>
            <a:ext cx="2055813" cy="5992812"/>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28588"/>
            <a:ext cx="6016625" cy="599281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idx="10"/>
          </p:nvPr>
        </p:nvSpPr>
        <p:spPr/>
        <p:txBody>
          <a:bodyPr/>
          <a:lstStyle>
            <a:lvl1pPr>
              <a:defRPr/>
            </a:lvl1pPr>
          </a:lstStyle>
          <a:p>
            <a:endParaRPr lang="en-GB"/>
          </a:p>
        </p:txBody>
      </p:sp>
      <p:sp>
        <p:nvSpPr>
          <p:cNvPr id="5" name="Segnaposto piè di pagina 4"/>
          <p:cNvSpPr>
            <a:spLocks noGrp="1"/>
          </p:cNvSpPr>
          <p:nvPr>
            <p:ph type="ftr" idx="11"/>
          </p:nvPr>
        </p:nvSpPr>
        <p:spPr/>
        <p:txBody>
          <a:bodyPr/>
          <a:lstStyle>
            <a:lvl1pPr>
              <a:defRPr/>
            </a:lvl1pPr>
          </a:lstStyle>
          <a:p>
            <a:endParaRPr lang="en-GB"/>
          </a:p>
        </p:txBody>
      </p:sp>
      <p:sp>
        <p:nvSpPr>
          <p:cNvPr id="6" name="Segnaposto numero diapositiva 5"/>
          <p:cNvSpPr>
            <a:spLocks noGrp="1"/>
          </p:cNvSpPr>
          <p:nvPr>
            <p:ph type="sldNum" idx="12"/>
          </p:nvPr>
        </p:nvSpPr>
        <p:spPr/>
        <p:txBody>
          <a:bodyPr/>
          <a:lstStyle>
            <a:lvl1pPr>
              <a:defRPr/>
            </a:lvl1pPr>
          </a:lstStyle>
          <a:p>
            <a:fld id="{42D13783-96C4-4CEB-9873-849CDA50F083}" type="slidenum">
              <a:rPr lang="en-GB"/>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457200" y="128588"/>
            <a:ext cx="8224838" cy="1433512"/>
          </a:xfrm>
        </p:spPr>
        <p:txBody>
          <a:bodyPr/>
          <a:lstStyle/>
          <a:p>
            <a:r>
              <a:rPr lang="it-IT" smtClean="0"/>
              <a:t>Fare clic per modificare lo stile del titolo</a:t>
            </a:r>
            <a:endParaRPr lang="it-IT"/>
          </a:p>
        </p:txBody>
      </p:sp>
      <p:sp>
        <p:nvSpPr>
          <p:cNvPr id="3" name="Segnaposto data 2"/>
          <p:cNvSpPr>
            <a:spLocks noGrp="1"/>
          </p:cNvSpPr>
          <p:nvPr>
            <p:ph type="dt" idx="10"/>
          </p:nvPr>
        </p:nvSpPr>
        <p:spPr>
          <a:xfrm>
            <a:off x="457200" y="6245225"/>
            <a:ext cx="2128838" cy="471488"/>
          </a:xfrm>
        </p:spPr>
        <p:txBody>
          <a:bodyPr/>
          <a:lstStyle>
            <a:lvl1pPr>
              <a:defRPr/>
            </a:lvl1pPr>
          </a:lstStyle>
          <a:p>
            <a:endParaRPr lang="en-GB"/>
          </a:p>
        </p:txBody>
      </p:sp>
      <p:sp>
        <p:nvSpPr>
          <p:cNvPr id="4" name="Segnaposto piè di pagina 3"/>
          <p:cNvSpPr>
            <a:spLocks noGrp="1"/>
          </p:cNvSpPr>
          <p:nvPr>
            <p:ph type="ftr" idx="11"/>
          </p:nvPr>
        </p:nvSpPr>
        <p:spPr>
          <a:xfrm>
            <a:off x="3124200" y="6245225"/>
            <a:ext cx="2890838" cy="471488"/>
          </a:xfrm>
        </p:spPr>
        <p:txBody>
          <a:bodyPr/>
          <a:lstStyle>
            <a:lvl1pPr>
              <a:defRPr/>
            </a:lvl1pPr>
          </a:lstStyle>
          <a:p>
            <a:endParaRPr lang="en-GB"/>
          </a:p>
        </p:txBody>
      </p:sp>
      <p:sp>
        <p:nvSpPr>
          <p:cNvPr id="5" name="Segnaposto numero diapositiva 4"/>
          <p:cNvSpPr>
            <a:spLocks noGrp="1"/>
          </p:cNvSpPr>
          <p:nvPr>
            <p:ph type="sldNum" idx="12"/>
          </p:nvPr>
        </p:nvSpPr>
        <p:spPr>
          <a:xfrm>
            <a:off x="6553200" y="6245225"/>
            <a:ext cx="2128838" cy="471488"/>
          </a:xfrm>
        </p:spPr>
        <p:txBody>
          <a:bodyPr/>
          <a:lstStyle>
            <a:lvl1pPr>
              <a:defRPr/>
            </a:lvl1pPr>
          </a:lstStyle>
          <a:p>
            <a:fld id="{0823DCC0-BF68-4D13-8FBC-84BC773C3243}" type="slidenum">
              <a:rPr lang="en-GB"/>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idx="10"/>
          </p:nvPr>
        </p:nvSpPr>
        <p:spPr/>
        <p:txBody>
          <a:bodyPr/>
          <a:lstStyle>
            <a:lvl1pPr>
              <a:defRPr/>
            </a:lvl1pPr>
          </a:lstStyle>
          <a:p>
            <a:endParaRPr lang="en-GB"/>
          </a:p>
        </p:txBody>
      </p:sp>
      <p:sp>
        <p:nvSpPr>
          <p:cNvPr id="5" name="Segnaposto piè di pagina 4"/>
          <p:cNvSpPr>
            <a:spLocks noGrp="1"/>
          </p:cNvSpPr>
          <p:nvPr>
            <p:ph type="ftr" idx="11"/>
          </p:nvPr>
        </p:nvSpPr>
        <p:spPr/>
        <p:txBody>
          <a:bodyPr/>
          <a:lstStyle>
            <a:lvl1pPr>
              <a:defRPr/>
            </a:lvl1pPr>
          </a:lstStyle>
          <a:p>
            <a:endParaRPr lang="en-GB"/>
          </a:p>
        </p:txBody>
      </p:sp>
      <p:sp>
        <p:nvSpPr>
          <p:cNvPr id="6" name="Segnaposto numero diapositiva 5"/>
          <p:cNvSpPr>
            <a:spLocks noGrp="1"/>
          </p:cNvSpPr>
          <p:nvPr>
            <p:ph type="sldNum" idx="12"/>
          </p:nvPr>
        </p:nvSpPr>
        <p:spPr/>
        <p:txBody>
          <a:bodyPr/>
          <a:lstStyle>
            <a:lvl1pPr>
              <a:defRPr/>
            </a:lvl1pPr>
          </a:lstStyle>
          <a:p>
            <a:fld id="{E97AAE68-63DE-40E2-855E-1F476948A738}" type="slidenum">
              <a:rPr lang="en-GB"/>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idx="10"/>
          </p:nvPr>
        </p:nvSpPr>
        <p:spPr/>
        <p:txBody>
          <a:bodyPr/>
          <a:lstStyle>
            <a:lvl1pPr>
              <a:defRPr/>
            </a:lvl1pPr>
          </a:lstStyle>
          <a:p>
            <a:endParaRPr lang="en-GB"/>
          </a:p>
        </p:txBody>
      </p:sp>
      <p:sp>
        <p:nvSpPr>
          <p:cNvPr id="5" name="Segnaposto piè di pagina 4"/>
          <p:cNvSpPr>
            <a:spLocks noGrp="1"/>
          </p:cNvSpPr>
          <p:nvPr>
            <p:ph type="ftr" idx="11"/>
          </p:nvPr>
        </p:nvSpPr>
        <p:spPr/>
        <p:txBody>
          <a:bodyPr/>
          <a:lstStyle>
            <a:lvl1pPr>
              <a:defRPr/>
            </a:lvl1pPr>
          </a:lstStyle>
          <a:p>
            <a:endParaRPr lang="en-GB"/>
          </a:p>
        </p:txBody>
      </p:sp>
      <p:sp>
        <p:nvSpPr>
          <p:cNvPr id="6" name="Segnaposto numero diapositiva 5"/>
          <p:cNvSpPr>
            <a:spLocks noGrp="1"/>
          </p:cNvSpPr>
          <p:nvPr>
            <p:ph type="sldNum" idx="12"/>
          </p:nvPr>
        </p:nvSpPr>
        <p:spPr/>
        <p:txBody>
          <a:bodyPr/>
          <a:lstStyle>
            <a:lvl1pPr>
              <a:defRPr/>
            </a:lvl1pPr>
          </a:lstStyle>
          <a:p>
            <a:fld id="{AB990C14-4FF3-4AD6-8336-49872BD78AD6}" type="slidenum">
              <a:rPr lang="en-GB"/>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5425" cy="452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5025" y="1600200"/>
            <a:ext cx="4037013" cy="452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idx="10"/>
          </p:nvPr>
        </p:nvSpPr>
        <p:spPr/>
        <p:txBody>
          <a:bodyPr/>
          <a:lstStyle>
            <a:lvl1pPr>
              <a:defRPr/>
            </a:lvl1pPr>
          </a:lstStyle>
          <a:p>
            <a:endParaRPr lang="en-GB"/>
          </a:p>
        </p:txBody>
      </p:sp>
      <p:sp>
        <p:nvSpPr>
          <p:cNvPr id="6" name="Segnaposto piè di pagina 5"/>
          <p:cNvSpPr>
            <a:spLocks noGrp="1"/>
          </p:cNvSpPr>
          <p:nvPr>
            <p:ph type="ftr" idx="11"/>
          </p:nvPr>
        </p:nvSpPr>
        <p:spPr/>
        <p:txBody>
          <a:bodyPr/>
          <a:lstStyle>
            <a:lvl1pPr>
              <a:defRPr/>
            </a:lvl1pPr>
          </a:lstStyle>
          <a:p>
            <a:endParaRPr lang="en-GB"/>
          </a:p>
        </p:txBody>
      </p:sp>
      <p:sp>
        <p:nvSpPr>
          <p:cNvPr id="7" name="Segnaposto numero diapositiva 6"/>
          <p:cNvSpPr>
            <a:spLocks noGrp="1"/>
          </p:cNvSpPr>
          <p:nvPr>
            <p:ph type="sldNum" idx="12"/>
          </p:nvPr>
        </p:nvSpPr>
        <p:spPr/>
        <p:txBody>
          <a:bodyPr/>
          <a:lstStyle>
            <a:lvl1pPr>
              <a:defRPr/>
            </a:lvl1pPr>
          </a:lstStyle>
          <a:p>
            <a:fld id="{905A5B73-898A-4295-9480-BD4C6449B352}" type="slidenum">
              <a:rPr lang="en-GB"/>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idx="10"/>
          </p:nvPr>
        </p:nvSpPr>
        <p:spPr/>
        <p:txBody>
          <a:bodyPr/>
          <a:lstStyle>
            <a:lvl1pPr>
              <a:defRPr/>
            </a:lvl1pPr>
          </a:lstStyle>
          <a:p>
            <a:endParaRPr lang="en-GB"/>
          </a:p>
        </p:txBody>
      </p:sp>
      <p:sp>
        <p:nvSpPr>
          <p:cNvPr id="8" name="Segnaposto piè di pagina 7"/>
          <p:cNvSpPr>
            <a:spLocks noGrp="1"/>
          </p:cNvSpPr>
          <p:nvPr>
            <p:ph type="ftr" idx="11"/>
          </p:nvPr>
        </p:nvSpPr>
        <p:spPr/>
        <p:txBody>
          <a:bodyPr/>
          <a:lstStyle>
            <a:lvl1pPr>
              <a:defRPr/>
            </a:lvl1pPr>
          </a:lstStyle>
          <a:p>
            <a:endParaRPr lang="en-GB"/>
          </a:p>
        </p:txBody>
      </p:sp>
      <p:sp>
        <p:nvSpPr>
          <p:cNvPr id="9" name="Segnaposto numero diapositiva 8"/>
          <p:cNvSpPr>
            <a:spLocks noGrp="1"/>
          </p:cNvSpPr>
          <p:nvPr>
            <p:ph type="sldNum" idx="12"/>
          </p:nvPr>
        </p:nvSpPr>
        <p:spPr/>
        <p:txBody>
          <a:bodyPr/>
          <a:lstStyle>
            <a:lvl1pPr>
              <a:defRPr/>
            </a:lvl1pPr>
          </a:lstStyle>
          <a:p>
            <a:fld id="{41A17370-2488-4266-81D2-5EF73C533391}" type="slidenum">
              <a:rPr lang="en-GB"/>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idx="10"/>
          </p:nvPr>
        </p:nvSpPr>
        <p:spPr/>
        <p:txBody>
          <a:bodyPr/>
          <a:lstStyle>
            <a:lvl1pPr>
              <a:defRPr/>
            </a:lvl1pPr>
          </a:lstStyle>
          <a:p>
            <a:endParaRPr lang="en-GB"/>
          </a:p>
        </p:txBody>
      </p:sp>
      <p:sp>
        <p:nvSpPr>
          <p:cNvPr id="4" name="Segnaposto piè di pagina 3"/>
          <p:cNvSpPr>
            <a:spLocks noGrp="1"/>
          </p:cNvSpPr>
          <p:nvPr>
            <p:ph type="ftr" idx="11"/>
          </p:nvPr>
        </p:nvSpPr>
        <p:spPr/>
        <p:txBody>
          <a:bodyPr/>
          <a:lstStyle>
            <a:lvl1pPr>
              <a:defRPr/>
            </a:lvl1pPr>
          </a:lstStyle>
          <a:p>
            <a:endParaRPr lang="en-GB"/>
          </a:p>
        </p:txBody>
      </p:sp>
      <p:sp>
        <p:nvSpPr>
          <p:cNvPr id="5" name="Segnaposto numero diapositiva 4"/>
          <p:cNvSpPr>
            <a:spLocks noGrp="1"/>
          </p:cNvSpPr>
          <p:nvPr>
            <p:ph type="sldNum" idx="12"/>
          </p:nvPr>
        </p:nvSpPr>
        <p:spPr/>
        <p:txBody>
          <a:bodyPr/>
          <a:lstStyle>
            <a:lvl1pPr>
              <a:defRPr/>
            </a:lvl1pPr>
          </a:lstStyle>
          <a:p>
            <a:fld id="{428766E2-41B7-4979-88C7-FA11DC23EE70}" type="slidenum">
              <a:rPr lang="en-GB"/>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idx="10"/>
          </p:nvPr>
        </p:nvSpPr>
        <p:spPr/>
        <p:txBody>
          <a:bodyPr/>
          <a:lstStyle>
            <a:lvl1pPr>
              <a:defRPr/>
            </a:lvl1pPr>
          </a:lstStyle>
          <a:p>
            <a:endParaRPr lang="en-GB"/>
          </a:p>
        </p:txBody>
      </p:sp>
      <p:sp>
        <p:nvSpPr>
          <p:cNvPr id="3" name="Segnaposto piè di pagina 2"/>
          <p:cNvSpPr>
            <a:spLocks noGrp="1"/>
          </p:cNvSpPr>
          <p:nvPr>
            <p:ph type="ftr" idx="11"/>
          </p:nvPr>
        </p:nvSpPr>
        <p:spPr/>
        <p:txBody>
          <a:bodyPr/>
          <a:lstStyle>
            <a:lvl1pPr>
              <a:defRPr/>
            </a:lvl1pPr>
          </a:lstStyle>
          <a:p>
            <a:endParaRPr lang="en-GB"/>
          </a:p>
        </p:txBody>
      </p:sp>
      <p:sp>
        <p:nvSpPr>
          <p:cNvPr id="4" name="Segnaposto numero diapositiva 3"/>
          <p:cNvSpPr>
            <a:spLocks noGrp="1"/>
          </p:cNvSpPr>
          <p:nvPr>
            <p:ph type="sldNum" idx="12"/>
          </p:nvPr>
        </p:nvSpPr>
        <p:spPr/>
        <p:txBody>
          <a:bodyPr/>
          <a:lstStyle>
            <a:lvl1pPr>
              <a:defRPr/>
            </a:lvl1pPr>
          </a:lstStyle>
          <a:p>
            <a:fld id="{A0C1720D-DDD8-4DE9-BBB0-715369A57214}" type="slidenum">
              <a:rPr lang="en-GB"/>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idx="10"/>
          </p:nvPr>
        </p:nvSpPr>
        <p:spPr/>
        <p:txBody>
          <a:bodyPr/>
          <a:lstStyle>
            <a:lvl1pPr>
              <a:defRPr/>
            </a:lvl1pPr>
          </a:lstStyle>
          <a:p>
            <a:endParaRPr lang="en-GB"/>
          </a:p>
        </p:txBody>
      </p:sp>
      <p:sp>
        <p:nvSpPr>
          <p:cNvPr id="6" name="Segnaposto piè di pagina 5"/>
          <p:cNvSpPr>
            <a:spLocks noGrp="1"/>
          </p:cNvSpPr>
          <p:nvPr>
            <p:ph type="ftr" idx="11"/>
          </p:nvPr>
        </p:nvSpPr>
        <p:spPr/>
        <p:txBody>
          <a:bodyPr/>
          <a:lstStyle>
            <a:lvl1pPr>
              <a:defRPr/>
            </a:lvl1pPr>
          </a:lstStyle>
          <a:p>
            <a:endParaRPr lang="en-GB"/>
          </a:p>
        </p:txBody>
      </p:sp>
      <p:sp>
        <p:nvSpPr>
          <p:cNvPr id="7" name="Segnaposto numero diapositiva 6"/>
          <p:cNvSpPr>
            <a:spLocks noGrp="1"/>
          </p:cNvSpPr>
          <p:nvPr>
            <p:ph type="sldNum" idx="12"/>
          </p:nvPr>
        </p:nvSpPr>
        <p:spPr/>
        <p:txBody>
          <a:bodyPr/>
          <a:lstStyle>
            <a:lvl1pPr>
              <a:defRPr/>
            </a:lvl1pPr>
          </a:lstStyle>
          <a:p>
            <a:fld id="{E473A511-7B3A-4C4D-B93E-A7AFAC51192D}" type="slidenum">
              <a:rPr lang="en-GB"/>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idx="10"/>
          </p:nvPr>
        </p:nvSpPr>
        <p:spPr/>
        <p:txBody>
          <a:bodyPr/>
          <a:lstStyle>
            <a:lvl1pPr>
              <a:defRPr/>
            </a:lvl1pPr>
          </a:lstStyle>
          <a:p>
            <a:endParaRPr lang="en-GB"/>
          </a:p>
        </p:txBody>
      </p:sp>
      <p:sp>
        <p:nvSpPr>
          <p:cNvPr id="6" name="Segnaposto piè di pagina 5"/>
          <p:cNvSpPr>
            <a:spLocks noGrp="1"/>
          </p:cNvSpPr>
          <p:nvPr>
            <p:ph type="ftr" idx="11"/>
          </p:nvPr>
        </p:nvSpPr>
        <p:spPr/>
        <p:txBody>
          <a:bodyPr/>
          <a:lstStyle>
            <a:lvl1pPr>
              <a:defRPr/>
            </a:lvl1pPr>
          </a:lstStyle>
          <a:p>
            <a:endParaRPr lang="en-GB"/>
          </a:p>
        </p:txBody>
      </p:sp>
      <p:sp>
        <p:nvSpPr>
          <p:cNvPr id="7" name="Segnaposto numero diapositiva 6"/>
          <p:cNvSpPr>
            <a:spLocks noGrp="1"/>
          </p:cNvSpPr>
          <p:nvPr>
            <p:ph type="sldNum" idx="12"/>
          </p:nvPr>
        </p:nvSpPr>
        <p:spPr/>
        <p:txBody>
          <a:bodyPr/>
          <a:lstStyle>
            <a:lvl1pPr>
              <a:defRPr/>
            </a:lvl1pPr>
          </a:lstStyle>
          <a:p>
            <a:fld id="{5D4E64E1-FBF3-4544-BEFA-AB32AE7EA2CF}" type="slidenum">
              <a:rPr lang="en-GB"/>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7200" y="128588"/>
            <a:ext cx="8224838" cy="1433512"/>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Cliccate per modificare il formato del testo del titolo</a:t>
            </a:r>
          </a:p>
        </p:txBody>
      </p:sp>
      <p:sp>
        <p:nvSpPr>
          <p:cNvPr id="1026" name="Rectangle 2"/>
          <p:cNvSpPr>
            <a:spLocks noGrp="1" noChangeArrowheads="1"/>
          </p:cNvSpPr>
          <p:nvPr>
            <p:ph type="body" idx="1"/>
          </p:nvPr>
        </p:nvSpPr>
        <p:spPr bwMode="auto">
          <a:xfrm>
            <a:off x="457200" y="1600200"/>
            <a:ext cx="8224838" cy="452120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Cliccate per modificare il formato del testo della struttura</a:t>
            </a:r>
          </a:p>
          <a:p>
            <a:pPr lvl="1"/>
            <a:r>
              <a:rPr lang="en-GB" smtClean="0"/>
              <a:t>Secondo livello struttura</a:t>
            </a:r>
          </a:p>
          <a:p>
            <a:pPr lvl="2"/>
            <a:r>
              <a:rPr lang="en-GB" smtClean="0"/>
              <a:t>Terzo livello struttura</a:t>
            </a:r>
          </a:p>
          <a:p>
            <a:pPr lvl="3"/>
            <a:r>
              <a:rPr lang="en-GB" smtClean="0"/>
              <a:t>Quarto livello struttura</a:t>
            </a:r>
          </a:p>
          <a:p>
            <a:pPr lvl="4"/>
            <a:r>
              <a:rPr lang="en-GB" smtClean="0"/>
              <a:t>Quinto livello struttura</a:t>
            </a:r>
          </a:p>
          <a:p>
            <a:pPr lvl="4"/>
            <a:r>
              <a:rPr lang="en-GB" smtClean="0"/>
              <a:t>Sesto livello struttura</a:t>
            </a:r>
          </a:p>
          <a:p>
            <a:pPr lvl="4"/>
            <a:r>
              <a:rPr lang="en-GB" smtClean="0"/>
              <a:t>Settimo livello struttura</a:t>
            </a:r>
          </a:p>
          <a:p>
            <a:pPr lvl="4"/>
            <a:r>
              <a:rPr lang="en-GB" smtClean="0"/>
              <a:t>Ottavo livello struttura</a:t>
            </a:r>
          </a:p>
          <a:p>
            <a:pPr lvl="4"/>
            <a:r>
              <a:rPr lang="en-GB" smtClean="0"/>
              <a:t>Nono livello struttura</a:t>
            </a:r>
          </a:p>
        </p:txBody>
      </p:sp>
      <p:sp>
        <p:nvSpPr>
          <p:cNvPr id="1027" name="Rectangle 3"/>
          <p:cNvSpPr>
            <a:spLocks noGrp="1" noChangeArrowheads="1"/>
          </p:cNvSpPr>
          <p:nvPr>
            <p:ph type="dt"/>
          </p:nvPr>
        </p:nvSpPr>
        <p:spPr bwMode="auto">
          <a:xfrm>
            <a:off x="457200" y="6245225"/>
            <a:ext cx="2128838" cy="4714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defRPr>
            </a:lvl1pPr>
          </a:lstStyle>
          <a:p>
            <a:endParaRPr lang="en-GB"/>
          </a:p>
        </p:txBody>
      </p:sp>
      <p:sp>
        <p:nvSpPr>
          <p:cNvPr id="1028" name="Rectangle 4"/>
          <p:cNvSpPr>
            <a:spLocks noGrp="1" noChangeArrowheads="1"/>
          </p:cNvSpPr>
          <p:nvPr>
            <p:ph type="ftr"/>
          </p:nvPr>
        </p:nvSpPr>
        <p:spPr bwMode="auto">
          <a:xfrm>
            <a:off x="3124200" y="6245225"/>
            <a:ext cx="2890838" cy="4714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defRPr>
            </a:lvl1pPr>
          </a:lstStyle>
          <a:p>
            <a:endParaRPr lang="en-GB"/>
          </a:p>
        </p:txBody>
      </p:sp>
      <p:sp>
        <p:nvSpPr>
          <p:cNvPr id="1029" name="Rectangle 5"/>
          <p:cNvSpPr>
            <a:spLocks noGrp="1" noChangeArrowheads="1"/>
          </p:cNvSpPr>
          <p:nvPr>
            <p:ph type="sldNum"/>
          </p:nvPr>
        </p:nvSpPr>
        <p:spPr bwMode="auto">
          <a:xfrm>
            <a:off x="6553200" y="6245225"/>
            <a:ext cx="2128838" cy="4714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defRPr>
            </a:lvl1pPr>
          </a:lstStyle>
          <a:p>
            <a:fld id="{A3588D7D-FE7A-4A78-8374-C47C9937474B}" type="slidenum">
              <a:rPr lang="en-GB"/>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49263" rtl="0" fontAlgn="base">
        <a:spcBef>
          <a:spcPct val="0"/>
        </a:spcBef>
        <a:spcAft>
          <a:spcPct val="0"/>
        </a:spcAft>
        <a:buClr>
          <a:srgbClr val="000000"/>
        </a:buClr>
        <a:buSzPct val="100000"/>
        <a:buFont typeface="Arial" charset="0"/>
        <a:defRPr sz="4400">
          <a:solidFill>
            <a:srgbClr val="000000"/>
          </a:solidFill>
          <a:latin typeface="+mj-lt"/>
          <a:ea typeface="+mj-ea"/>
          <a:cs typeface="+mj-cs"/>
        </a:defRPr>
      </a:lvl1pPr>
      <a:lvl2pPr algn="ctr" defTabSz="449263" rtl="0" fontAlgn="base">
        <a:spcBef>
          <a:spcPct val="0"/>
        </a:spcBef>
        <a:spcAft>
          <a:spcPct val="0"/>
        </a:spcAft>
        <a:buClr>
          <a:srgbClr val="000000"/>
        </a:buClr>
        <a:buSzPct val="100000"/>
        <a:buFont typeface="Arial" charset="0"/>
        <a:defRPr sz="4400">
          <a:solidFill>
            <a:srgbClr val="000000"/>
          </a:solidFill>
          <a:latin typeface="Arial" charset="0"/>
        </a:defRPr>
      </a:lvl2pPr>
      <a:lvl3pPr algn="ctr" defTabSz="449263" rtl="0" fontAlgn="base">
        <a:spcBef>
          <a:spcPct val="0"/>
        </a:spcBef>
        <a:spcAft>
          <a:spcPct val="0"/>
        </a:spcAft>
        <a:buClr>
          <a:srgbClr val="000000"/>
        </a:buClr>
        <a:buSzPct val="100000"/>
        <a:buFont typeface="Arial" charset="0"/>
        <a:defRPr sz="4400">
          <a:solidFill>
            <a:srgbClr val="000000"/>
          </a:solidFill>
          <a:latin typeface="Arial" charset="0"/>
        </a:defRPr>
      </a:lvl3pPr>
      <a:lvl4pPr algn="ctr" defTabSz="449263" rtl="0" fontAlgn="base">
        <a:spcBef>
          <a:spcPct val="0"/>
        </a:spcBef>
        <a:spcAft>
          <a:spcPct val="0"/>
        </a:spcAft>
        <a:buClr>
          <a:srgbClr val="000000"/>
        </a:buClr>
        <a:buSzPct val="100000"/>
        <a:buFont typeface="Arial" charset="0"/>
        <a:defRPr sz="4400">
          <a:solidFill>
            <a:srgbClr val="000000"/>
          </a:solidFill>
          <a:latin typeface="Arial" charset="0"/>
        </a:defRPr>
      </a:lvl4pPr>
      <a:lvl5pPr algn="ctr" defTabSz="449263" rtl="0" fontAlgn="base">
        <a:spcBef>
          <a:spcPct val="0"/>
        </a:spcBef>
        <a:spcAft>
          <a:spcPct val="0"/>
        </a:spcAft>
        <a:buClr>
          <a:srgbClr val="000000"/>
        </a:buClr>
        <a:buSzPct val="100000"/>
        <a:buFont typeface="Arial" charset="0"/>
        <a:defRPr sz="4400">
          <a:solidFill>
            <a:srgbClr val="000000"/>
          </a:solidFill>
          <a:latin typeface="Arial" charset="0"/>
        </a:defRPr>
      </a:lvl5pPr>
      <a:lvl6pPr marL="457200" algn="ctr" defTabSz="449263" rtl="0" fontAlgn="base">
        <a:spcBef>
          <a:spcPct val="0"/>
        </a:spcBef>
        <a:spcAft>
          <a:spcPct val="0"/>
        </a:spcAft>
        <a:buClr>
          <a:srgbClr val="000000"/>
        </a:buClr>
        <a:buSzPct val="100000"/>
        <a:buFont typeface="Arial" charset="0"/>
        <a:defRPr sz="4400">
          <a:solidFill>
            <a:srgbClr val="000000"/>
          </a:solidFill>
          <a:latin typeface="Arial" charset="0"/>
        </a:defRPr>
      </a:lvl6pPr>
      <a:lvl7pPr marL="914400" algn="ctr" defTabSz="449263" rtl="0" fontAlgn="base">
        <a:spcBef>
          <a:spcPct val="0"/>
        </a:spcBef>
        <a:spcAft>
          <a:spcPct val="0"/>
        </a:spcAft>
        <a:buClr>
          <a:srgbClr val="000000"/>
        </a:buClr>
        <a:buSzPct val="100000"/>
        <a:buFont typeface="Arial" charset="0"/>
        <a:defRPr sz="4400">
          <a:solidFill>
            <a:srgbClr val="000000"/>
          </a:solidFill>
          <a:latin typeface="Arial" charset="0"/>
        </a:defRPr>
      </a:lvl7pPr>
      <a:lvl8pPr marL="1371600" algn="ctr" defTabSz="449263" rtl="0" fontAlgn="base">
        <a:spcBef>
          <a:spcPct val="0"/>
        </a:spcBef>
        <a:spcAft>
          <a:spcPct val="0"/>
        </a:spcAft>
        <a:buClr>
          <a:srgbClr val="000000"/>
        </a:buClr>
        <a:buSzPct val="100000"/>
        <a:buFont typeface="Arial" charset="0"/>
        <a:defRPr sz="4400">
          <a:solidFill>
            <a:srgbClr val="000000"/>
          </a:solidFill>
          <a:latin typeface="Arial" charset="0"/>
        </a:defRPr>
      </a:lvl8pPr>
      <a:lvl9pPr marL="1828800" algn="ctr" defTabSz="449263" rtl="0" fontAlgn="base">
        <a:spcBef>
          <a:spcPct val="0"/>
        </a:spcBef>
        <a:spcAft>
          <a:spcPct val="0"/>
        </a:spcAft>
        <a:buClr>
          <a:srgbClr val="000000"/>
        </a:buClr>
        <a:buSzPct val="100000"/>
        <a:buFont typeface="Arial" charset="0"/>
        <a:defRPr sz="4400">
          <a:solidFill>
            <a:srgbClr val="000000"/>
          </a:solidFill>
          <a:latin typeface="Arial" charset="0"/>
        </a:defRPr>
      </a:lvl9pPr>
    </p:titleStyle>
    <p:bodyStyle>
      <a:lvl1pPr marL="338138" indent="-338138" algn="l" defTabSz="449263" rtl="0" fontAlgn="base">
        <a:spcBef>
          <a:spcPts val="800"/>
        </a:spcBef>
        <a:spcAft>
          <a:spcPct val="0"/>
        </a:spcAft>
        <a:buClr>
          <a:srgbClr val="000000"/>
        </a:buClr>
        <a:buSzPct val="100000"/>
        <a:buFont typeface="Arial" charset="0"/>
        <a:buChar char="•"/>
        <a:defRPr sz="3200">
          <a:solidFill>
            <a:srgbClr val="000000"/>
          </a:solidFill>
          <a:latin typeface="+mn-lt"/>
          <a:ea typeface="+mn-ea"/>
          <a:cs typeface="+mn-cs"/>
        </a:defRPr>
      </a:lvl1pPr>
      <a:lvl2pPr marL="738188" indent="-280988" algn="l" defTabSz="449263" rtl="0" fontAlgn="base">
        <a:spcBef>
          <a:spcPts val="700"/>
        </a:spcBef>
        <a:spcAft>
          <a:spcPct val="0"/>
        </a:spcAft>
        <a:buClr>
          <a:srgbClr val="000000"/>
        </a:buClr>
        <a:buSzPct val="100000"/>
        <a:buFont typeface="Arial" charset="0"/>
        <a:buChar char="–"/>
        <a:defRPr sz="2800">
          <a:solidFill>
            <a:srgbClr val="000000"/>
          </a:solidFill>
          <a:latin typeface="+mn-lt"/>
        </a:defRPr>
      </a:lvl2pPr>
      <a:lvl3pPr marL="1143000" indent="-228600" algn="l" defTabSz="449263" rtl="0" fontAlgn="base">
        <a:spcBef>
          <a:spcPts val="600"/>
        </a:spcBef>
        <a:spcAft>
          <a:spcPct val="0"/>
        </a:spcAft>
        <a:buClr>
          <a:srgbClr val="000000"/>
        </a:buClr>
        <a:buSzPct val="100000"/>
        <a:buFont typeface="Arial" charset="0"/>
        <a:buChar char="•"/>
        <a:defRPr sz="2400">
          <a:solidFill>
            <a:srgbClr val="000000"/>
          </a:solidFill>
          <a:latin typeface="+mn-lt"/>
        </a:defRPr>
      </a:lvl3pPr>
      <a:lvl4pPr marL="1600200" indent="-228600" algn="l" defTabSz="449263" rtl="0" fontAlgn="base">
        <a:spcBef>
          <a:spcPts val="500"/>
        </a:spcBef>
        <a:spcAft>
          <a:spcPct val="0"/>
        </a:spcAft>
        <a:buClr>
          <a:srgbClr val="000000"/>
        </a:buClr>
        <a:buSzPct val="100000"/>
        <a:buFont typeface="Arial" charset="0"/>
        <a:buChar char="–"/>
        <a:defRPr sz="2000">
          <a:solidFill>
            <a:srgbClr val="000000"/>
          </a:solidFill>
          <a:latin typeface="+mn-lt"/>
        </a:defRPr>
      </a:lvl4pPr>
      <a:lvl5pPr marL="2057400" indent="-228600" algn="l" defTabSz="449263" rtl="0" fontAlgn="base">
        <a:spcBef>
          <a:spcPts val="500"/>
        </a:spcBef>
        <a:spcAft>
          <a:spcPct val="0"/>
        </a:spcAft>
        <a:buClr>
          <a:srgbClr val="000000"/>
        </a:buClr>
        <a:buSzPct val="100000"/>
        <a:buFont typeface="Arial" charset="0"/>
        <a:buChar char="»"/>
        <a:defRPr sz="2000">
          <a:solidFill>
            <a:srgbClr val="000000"/>
          </a:solidFill>
          <a:latin typeface="+mn-lt"/>
        </a:defRPr>
      </a:lvl5pPr>
      <a:lvl6pPr marL="2514600" indent="-228600" algn="l" defTabSz="449263" rtl="0" fontAlgn="base">
        <a:spcBef>
          <a:spcPts val="500"/>
        </a:spcBef>
        <a:spcAft>
          <a:spcPct val="0"/>
        </a:spcAft>
        <a:buClr>
          <a:srgbClr val="000000"/>
        </a:buClr>
        <a:buSzPct val="100000"/>
        <a:buFont typeface="Arial" charset="0"/>
        <a:buChar char="»"/>
        <a:defRPr sz="2000">
          <a:solidFill>
            <a:srgbClr val="000000"/>
          </a:solidFill>
          <a:latin typeface="+mn-lt"/>
        </a:defRPr>
      </a:lvl6pPr>
      <a:lvl7pPr marL="2971800" indent="-228600" algn="l" defTabSz="449263" rtl="0" fontAlgn="base">
        <a:spcBef>
          <a:spcPts val="500"/>
        </a:spcBef>
        <a:spcAft>
          <a:spcPct val="0"/>
        </a:spcAft>
        <a:buClr>
          <a:srgbClr val="000000"/>
        </a:buClr>
        <a:buSzPct val="100000"/>
        <a:buFont typeface="Arial" charset="0"/>
        <a:buChar char="»"/>
        <a:defRPr sz="2000">
          <a:solidFill>
            <a:srgbClr val="000000"/>
          </a:solidFill>
          <a:latin typeface="+mn-lt"/>
        </a:defRPr>
      </a:lvl7pPr>
      <a:lvl8pPr marL="3429000" indent="-228600" algn="l" defTabSz="449263" rtl="0" fontAlgn="base">
        <a:spcBef>
          <a:spcPts val="500"/>
        </a:spcBef>
        <a:spcAft>
          <a:spcPct val="0"/>
        </a:spcAft>
        <a:buClr>
          <a:srgbClr val="000000"/>
        </a:buClr>
        <a:buSzPct val="100000"/>
        <a:buFont typeface="Arial" charset="0"/>
        <a:buChar char="»"/>
        <a:defRPr sz="2000">
          <a:solidFill>
            <a:srgbClr val="000000"/>
          </a:solidFill>
          <a:latin typeface="+mn-lt"/>
        </a:defRPr>
      </a:lvl8pPr>
      <a:lvl9pPr marL="3886200" indent="-228600" algn="l" defTabSz="449263" rtl="0" fontAlgn="base">
        <a:spcBef>
          <a:spcPts val="500"/>
        </a:spcBef>
        <a:spcAft>
          <a:spcPct val="0"/>
        </a:spcAft>
        <a:buClr>
          <a:srgbClr val="000000"/>
        </a:buClr>
        <a:buSzPct val="100000"/>
        <a:buFont typeface="Arial" charset="0"/>
        <a:buChar char="»"/>
        <a:defRPr sz="2000">
          <a:solidFill>
            <a:srgbClr val="000000"/>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image" Target="../media/image6.jpeg"/><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2.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2.xml"/><Relationship Id="rId1" Type="http://schemas.openxmlformats.org/officeDocument/2006/relationships/vmlDrawing" Target="../drawings/vmlDrawing10.vml"/><Relationship Id="rId5" Type="http://schemas.openxmlformats.org/officeDocument/2006/relationships/image" Target="../media/image11.jpeg"/><Relationship Id="rId4" Type="http://schemas.openxmlformats.org/officeDocument/2006/relationships/oleObject" Target="../embeddings/oleObject10.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5.wmf"/><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4"/>
          <p:cNvSpPr>
            <a:spLocks noGrp="1"/>
          </p:cNvSpPr>
          <p:nvPr>
            <p:ph type="sldNum" idx="12"/>
          </p:nvPr>
        </p:nvSpPr>
        <p:spPr/>
        <p:txBody>
          <a:bodyPr/>
          <a:lstStyle/>
          <a:p>
            <a:fld id="{4AF6CAEE-9B22-4A09-8469-13D046106CA0}" type="slidenum">
              <a:rPr lang="en-GB"/>
              <a:pPr/>
              <a:t>1</a:t>
            </a:fld>
            <a:endParaRPr lang="en-GB"/>
          </a:p>
        </p:txBody>
      </p:sp>
      <p:sp>
        <p:nvSpPr>
          <p:cNvPr id="51201" name="Text Box 1"/>
          <p:cNvSpPr txBox="1">
            <a:spLocks noChangeArrowheads="1"/>
          </p:cNvSpPr>
          <p:nvPr/>
        </p:nvSpPr>
        <p:spPr bwMode="auto">
          <a:xfrm>
            <a:off x="381000" y="1600200"/>
            <a:ext cx="8255000" cy="838200"/>
          </a:xfrm>
          <a:prstGeom prst="rect">
            <a:avLst/>
          </a:prstGeom>
          <a:solidFill>
            <a:srgbClr val="99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PREROGATIVE SINDACALI</a:t>
            </a:r>
          </a:p>
        </p:txBody>
      </p:sp>
      <p:sp>
        <p:nvSpPr>
          <p:cNvPr id="51202" name="Text Box 2"/>
          <p:cNvSpPr txBox="1">
            <a:spLocks noChangeArrowheads="1"/>
          </p:cNvSpPr>
          <p:nvPr/>
        </p:nvSpPr>
        <p:spPr bwMode="auto">
          <a:xfrm>
            <a:off x="1371600" y="3276600"/>
            <a:ext cx="4800600" cy="2162175"/>
          </a:xfrm>
          <a:prstGeom prst="rect">
            <a:avLst/>
          </a:prstGeom>
          <a:noFill/>
          <a:ln w="9525">
            <a:noFill/>
            <a:round/>
            <a:headEnd/>
            <a:tailEnd/>
          </a:ln>
          <a:effectLst/>
        </p:spPr>
        <p:txBody>
          <a:bodyPr lIns="90000" tIns="46800" rIns="90000" bIns="46800"/>
          <a:lstStyle/>
          <a:p>
            <a:pPr algn="ctr">
              <a:spcBef>
                <a:spcPts val="1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00"/>
                </a:solidFill>
                <a:latin typeface="Times New Roman" pitchFamily="16" charset="0"/>
              </a:rPr>
              <a:t>Libertà e attività sindacali riconosciute dalla legge e dal contratto collettivo alle OOSS rappresentative, RSU e dipendenti nell’ambito del rapporto di lavoro pubblico</a:t>
            </a:r>
            <a:r>
              <a:rPr lang="en-GB" sz="2800">
                <a:solidFill>
                  <a:srgbClr val="000000"/>
                </a:solidFill>
                <a:latin typeface="Times New Roman" pitchFamily="16" charset="0"/>
              </a:rPr>
              <a:t>.</a:t>
            </a:r>
          </a:p>
        </p:txBody>
      </p:sp>
      <p:sp>
        <p:nvSpPr>
          <p:cNvPr id="51203" name="AutoShape 3"/>
          <p:cNvSpPr>
            <a:spLocks noChangeArrowheads="1"/>
          </p:cNvSpPr>
          <p:nvPr/>
        </p:nvSpPr>
        <p:spPr bwMode="auto">
          <a:xfrm>
            <a:off x="1295400" y="2895600"/>
            <a:ext cx="5334000" cy="3505200"/>
          </a:xfrm>
          <a:prstGeom prst="foldedCorner">
            <a:avLst>
              <a:gd name="adj" fmla="val 12500"/>
            </a:avLst>
          </a:prstGeom>
          <a:noFill/>
          <a:ln w="38160">
            <a:solidFill>
              <a:srgbClr val="000000"/>
            </a:solidFill>
            <a:prstDash val="sysDot"/>
            <a:miter lim="800000"/>
            <a:headEnd/>
            <a:tailEnd/>
          </a:ln>
          <a:effectLst/>
        </p:spPr>
        <p:txBody>
          <a:bodyPr wrap="none" anchor="ct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p:cNvSpPr>
            <a:spLocks noGrp="1"/>
          </p:cNvSpPr>
          <p:nvPr>
            <p:ph type="sldNum" idx="12"/>
          </p:nvPr>
        </p:nvSpPr>
        <p:spPr/>
        <p:txBody>
          <a:bodyPr/>
          <a:lstStyle/>
          <a:p>
            <a:fld id="{A92F532F-C04E-4AE4-A803-C9E94D38ECEF}" type="slidenum">
              <a:rPr lang="en-GB"/>
              <a:pPr/>
              <a:t>10</a:t>
            </a:fld>
            <a:endParaRPr lang="en-GB"/>
          </a:p>
        </p:txBody>
      </p:sp>
      <p:sp>
        <p:nvSpPr>
          <p:cNvPr id="60417" name="Text Box 1"/>
          <p:cNvSpPr txBox="1">
            <a:spLocks noChangeArrowheads="1"/>
          </p:cNvSpPr>
          <p:nvPr/>
        </p:nvSpPr>
        <p:spPr bwMode="auto">
          <a:xfrm>
            <a:off x="381000" y="1600200"/>
            <a:ext cx="8255000" cy="762000"/>
          </a:xfrm>
          <a:prstGeom prst="rect">
            <a:avLst/>
          </a:prstGeom>
          <a:solidFill>
            <a:srgbClr val="FF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ASSEMBLEA ( segue)</a:t>
            </a:r>
            <a:r>
              <a:rPr lang="ar-SA" sz="3600" b="1">
                <a:solidFill>
                  <a:srgbClr val="000099"/>
                </a:solidFill>
                <a:latin typeface="Times New Roman" pitchFamily="16" charset="0"/>
                <a:cs typeface="Arial" charset="0"/>
              </a:rPr>
              <a:t>‏</a:t>
            </a:r>
            <a:endParaRPr lang="en-GB" sz="3600" b="1">
              <a:solidFill>
                <a:srgbClr val="000099"/>
              </a:solidFill>
              <a:latin typeface="Times New Roman" pitchFamily="16" charset="0"/>
            </a:endParaRPr>
          </a:p>
        </p:txBody>
      </p:sp>
      <p:sp>
        <p:nvSpPr>
          <p:cNvPr id="60418" name="Text Box 2"/>
          <p:cNvSpPr txBox="1">
            <a:spLocks noChangeArrowheads="1"/>
          </p:cNvSpPr>
          <p:nvPr/>
        </p:nvSpPr>
        <p:spPr bwMode="auto">
          <a:xfrm>
            <a:off x="838200" y="2819400"/>
            <a:ext cx="6934200" cy="2819400"/>
          </a:xfrm>
          <a:prstGeom prst="rect">
            <a:avLst/>
          </a:prstGeom>
          <a:solidFill>
            <a:srgbClr val="00CCFF"/>
          </a:solidFill>
          <a:ln w="50760" cap="rnd">
            <a:solidFill>
              <a:srgbClr val="000000"/>
            </a:solidFill>
            <a:prstDash val="sysDot"/>
            <a:miter lim="800000"/>
            <a:headEnd/>
            <a:tailEnd/>
          </a:ln>
          <a:effectLst/>
        </p:spPr>
        <p:txBody>
          <a:bodyPr lIns="90000" tIns="46800" rIns="90000" bIns="46800"/>
          <a:lstStyle/>
          <a:p>
            <a:pPr algn="ctr">
              <a:spcBef>
                <a:spcPts val="1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u="sng">
                <a:solidFill>
                  <a:srgbClr val="000000"/>
                </a:solidFill>
                <a:latin typeface="Times New Roman" pitchFamily="16" charset="0"/>
              </a:rPr>
              <a:t>In alcuni comparti (Sanità ad esempio) esiste una limitazione al diritto di assemblea dovuto all’esistenza di servizi pubblici essenziali che devono essere garantiti</a:t>
            </a:r>
          </a:p>
          <a:p>
            <a:pPr algn="ctr">
              <a:spcBef>
                <a:spcPts val="1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800" b="1" u="sng">
              <a:solidFill>
                <a:srgbClr val="000000"/>
              </a:solidFill>
              <a:latin typeface="Times New Roman" pitchFamily="16" charset="0"/>
            </a:endParaRP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egnaposto numero diapositiva 4"/>
          <p:cNvSpPr>
            <a:spLocks noGrp="1"/>
          </p:cNvSpPr>
          <p:nvPr>
            <p:ph type="sldNum" idx="12"/>
          </p:nvPr>
        </p:nvSpPr>
        <p:spPr/>
        <p:txBody>
          <a:bodyPr/>
          <a:lstStyle/>
          <a:p>
            <a:fld id="{438A5CC7-1333-4238-8524-02DC8677F57A}" type="slidenum">
              <a:rPr lang="en-GB"/>
              <a:pPr/>
              <a:t>11</a:t>
            </a:fld>
            <a:endParaRPr lang="en-GB"/>
          </a:p>
        </p:txBody>
      </p:sp>
      <p:sp>
        <p:nvSpPr>
          <p:cNvPr id="61441" name="Text Box 1"/>
          <p:cNvSpPr txBox="1">
            <a:spLocks noChangeArrowheads="1"/>
          </p:cNvSpPr>
          <p:nvPr/>
        </p:nvSpPr>
        <p:spPr bwMode="auto">
          <a:xfrm>
            <a:off x="228600" y="762000"/>
            <a:ext cx="8686800" cy="838200"/>
          </a:xfrm>
          <a:prstGeom prst="rect">
            <a:avLst/>
          </a:prstGeom>
          <a:solidFill>
            <a:srgbClr val="99CC00"/>
          </a:solidFill>
          <a:ln w="9525">
            <a:noFill/>
            <a:round/>
            <a:headEnd/>
            <a:tailEnd/>
          </a:ln>
          <a:effectLst/>
        </p:spPr>
        <p:txBody>
          <a:bodyPr lIns="90000" tIns="46800" rIns="90000" bIns="46800"/>
          <a:lstStyle/>
          <a:p>
            <a:pPr algn="ctr">
              <a:spcBef>
                <a:spcPts val="15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99"/>
                </a:solidFill>
                <a:latin typeface="Times New Roman" pitchFamily="16" charset="0"/>
              </a:rPr>
              <a:t>ADEMPIMENTI DELL’AMMINISTRAZIONE IN CASO DI ASSEMBLEA</a:t>
            </a:r>
          </a:p>
        </p:txBody>
      </p:sp>
      <p:sp>
        <p:nvSpPr>
          <p:cNvPr id="61442" name="AutoShape 2"/>
          <p:cNvSpPr>
            <a:spLocks noChangeArrowheads="1"/>
          </p:cNvSpPr>
          <p:nvPr/>
        </p:nvSpPr>
        <p:spPr bwMode="auto">
          <a:xfrm>
            <a:off x="228600" y="1828800"/>
            <a:ext cx="2514600" cy="1219200"/>
          </a:xfrm>
          <a:prstGeom prst="downArrowCallout">
            <a:avLst>
              <a:gd name="adj1" fmla="val 51563"/>
              <a:gd name="adj2" fmla="val 51563"/>
              <a:gd name="adj3" fmla="val 16667"/>
              <a:gd name="adj4" fmla="val 66667"/>
            </a:avLst>
          </a:prstGeom>
          <a:solidFill>
            <a:srgbClr val="CCFFFF"/>
          </a:solidFill>
          <a:ln w="19080">
            <a:solidFill>
              <a:srgbClr val="000000"/>
            </a:solidFill>
            <a:miter lim="800000"/>
            <a:headEnd/>
            <a:tailEnd/>
          </a:ln>
          <a:effectLst/>
        </p:spPr>
        <p:txBody>
          <a:bodyPr wrap="none" anchor="ctr"/>
          <a:lstStyle/>
          <a:p>
            <a:endParaRPr lang="it-IT"/>
          </a:p>
        </p:txBody>
      </p:sp>
      <p:sp>
        <p:nvSpPr>
          <p:cNvPr id="61443" name="Text Box 3"/>
          <p:cNvSpPr txBox="1">
            <a:spLocks noChangeArrowheads="1"/>
          </p:cNvSpPr>
          <p:nvPr/>
        </p:nvSpPr>
        <p:spPr bwMode="auto">
          <a:xfrm>
            <a:off x="228600" y="1828800"/>
            <a:ext cx="2514600" cy="7032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SEDI PERIFERICHE</a:t>
            </a:r>
          </a:p>
        </p:txBody>
      </p:sp>
      <p:sp>
        <p:nvSpPr>
          <p:cNvPr id="61444" name="Rectangle 4"/>
          <p:cNvSpPr>
            <a:spLocks noChangeArrowheads="1"/>
          </p:cNvSpPr>
          <p:nvPr/>
        </p:nvSpPr>
        <p:spPr bwMode="auto">
          <a:xfrm>
            <a:off x="1066800" y="5867400"/>
            <a:ext cx="914400" cy="914400"/>
          </a:xfrm>
          <a:prstGeom prst="rect">
            <a:avLst/>
          </a:prstGeom>
          <a:noFill/>
          <a:ln w="9525">
            <a:noFill/>
            <a:round/>
            <a:headEnd/>
            <a:tailEnd/>
          </a:ln>
          <a:effectLst/>
        </p:spPr>
        <p:txBody>
          <a:bodyPr wrap="none" anchor="ctr"/>
          <a:lstStyle/>
          <a:p>
            <a:endParaRPr lang="it-IT"/>
          </a:p>
        </p:txBody>
      </p:sp>
      <p:sp>
        <p:nvSpPr>
          <p:cNvPr id="61445" name="Line 5"/>
          <p:cNvSpPr>
            <a:spLocks noChangeShapeType="1"/>
          </p:cNvSpPr>
          <p:nvPr/>
        </p:nvSpPr>
        <p:spPr bwMode="auto">
          <a:xfrm>
            <a:off x="2819400" y="4419600"/>
            <a:ext cx="1676400" cy="1588"/>
          </a:xfrm>
          <a:prstGeom prst="line">
            <a:avLst/>
          </a:prstGeom>
          <a:noFill/>
          <a:ln w="9525">
            <a:noFill/>
            <a:round/>
            <a:headEnd/>
            <a:tailEnd/>
          </a:ln>
          <a:effectLst/>
        </p:spPr>
        <p:txBody>
          <a:bodyPr/>
          <a:lstStyle/>
          <a:p>
            <a:endParaRPr lang="it-IT"/>
          </a:p>
        </p:txBody>
      </p:sp>
      <p:sp>
        <p:nvSpPr>
          <p:cNvPr id="61446" name="Text Box 6"/>
          <p:cNvSpPr txBox="1">
            <a:spLocks noChangeArrowheads="1"/>
          </p:cNvSpPr>
          <p:nvPr/>
        </p:nvSpPr>
        <p:spPr bwMode="auto">
          <a:xfrm>
            <a:off x="152400" y="3200400"/>
            <a:ext cx="3124200" cy="2301875"/>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Il direttore della struttura territoriale, tramite i dirigenti o responsabili degli uffici competenti dovrà : </a:t>
            </a:r>
          </a:p>
        </p:txBody>
      </p:sp>
      <p:sp>
        <p:nvSpPr>
          <p:cNvPr id="61447" name="Line 7"/>
          <p:cNvSpPr>
            <a:spLocks noChangeShapeType="1"/>
          </p:cNvSpPr>
          <p:nvPr/>
        </p:nvSpPr>
        <p:spPr bwMode="auto">
          <a:xfrm>
            <a:off x="3124200" y="4267200"/>
            <a:ext cx="838200" cy="1588"/>
          </a:xfrm>
          <a:prstGeom prst="line">
            <a:avLst/>
          </a:prstGeom>
          <a:noFill/>
          <a:ln w="19080">
            <a:solidFill>
              <a:srgbClr val="000000"/>
            </a:solidFill>
            <a:miter lim="800000"/>
            <a:headEnd/>
            <a:tailEnd/>
          </a:ln>
          <a:effectLst/>
        </p:spPr>
        <p:txBody>
          <a:bodyPr/>
          <a:lstStyle/>
          <a:p>
            <a:endParaRPr lang="it-IT"/>
          </a:p>
        </p:txBody>
      </p:sp>
      <p:sp>
        <p:nvSpPr>
          <p:cNvPr id="61448" name="Line 8"/>
          <p:cNvSpPr>
            <a:spLocks noChangeShapeType="1"/>
          </p:cNvSpPr>
          <p:nvPr/>
        </p:nvSpPr>
        <p:spPr bwMode="auto">
          <a:xfrm flipV="1">
            <a:off x="3962400" y="2052638"/>
            <a:ext cx="1588" cy="2295525"/>
          </a:xfrm>
          <a:prstGeom prst="line">
            <a:avLst/>
          </a:prstGeom>
          <a:noFill/>
          <a:ln w="19080">
            <a:solidFill>
              <a:srgbClr val="000000"/>
            </a:solidFill>
            <a:miter lim="800000"/>
            <a:headEnd/>
            <a:tailEnd/>
          </a:ln>
          <a:effectLst/>
        </p:spPr>
        <p:txBody>
          <a:bodyPr/>
          <a:lstStyle/>
          <a:p>
            <a:endParaRPr lang="it-IT"/>
          </a:p>
        </p:txBody>
      </p:sp>
      <p:sp>
        <p:nvSpPr>
          <p:cNvPr id="61449" name="Line 9"/>
          <p:cNvSpPr>
            <a:spLocks noChangeShapeType="1"/>
          </p:cNvSpPr>
          <p:nvPr/>
        </p:nvSpPr>
        <p:spPr bwMode="auto">
          <a:xfrm>
            <a:off x="3962400" y="2057400"/>
            <a:ext cx="914400" cy="1588"/>
          </a:xfrm>
          <a:prstGeom prst="line">
            <a:avLst/>
          </a:prstGeom>
          <a:noFill/>
          <a:ln w="19080">
            <a:solidFill>
              <a:srgbClr val="000000"/>
            </a:solidFill>
            <a:miter lim="800000"/>
            <a:headEnd/>
            <a:tailEnd/>
          </a:ln>
          <a:effectLst/>
        </p:spPr>
        <p:txBody>
          <a:bodyPr/>
          <a:lstStyle/>
          <a:p>
            <a:endParaRPr lang="it-IT"/>
          </a:p>
        </p:txBody>
      </p:sp>
      <p:sp>
        <p:nvSpPr>
          <p:cNvPr id="61450" name="Text Box 10"/>
          <p:cNvSpPr txBox="1">
            <a:spLocks noChangeArrowheads="1"/>
          </p:cNvSpPr>
          <p:nvPr/>
        </p:nvSpPr>
        <p:spPr bwMode="auto">
          <a:xfrm>
            <a:off x="4876800" y="1752600"/>
            <a:ext cx="4038600" cy="733425"/>
          </a:xfrm>
          <a:prstGeom prst="rect">
            <a:avLst/>
          </a:prstGeom>
          <a:noFill/>
          <a:ln w="158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latin typeface="Times New Roman" pitchFamily="16" charset="0"/>
              </a:rPr>
              <a:t>Ricevere la richiesta di assemblea, verificare che provenga da soggetto sindacale legittimato e sia conforme all’art 2, co. 2 e 3, CCNQ 7/8/98.</a:t>
            </a:r>
          </a:p>
        </p:txBody>
      </p:sp>
      <p:sp>
        <p:nvSpPr>
          <p:cNvPr id="61451" name="Line 11"/>
          <p:cNvSpPr>
            <a:spLocks noChangeShapeType="1"/>
          </p:cNvSpPr>
          <p:nvPr/>
        </p:nvSpPr>
        <p:spPr bwMode="auto">
          <a:xfrm>
            <a:off x="3962400" y="2971800"/>
            <a:ext cx="914400" cy="1588"/>
          </a:xfrm>
          <a:prstGeom prst="line">
            <a:avLst/>
          </a:prstGeom>
          <a:noFill/>
          <a:ln w="19080">
            <a:solidFill>
              <a:srgbClr val="000000"/>
            </a:solidFill>
            <a:miter lim="800000"/>
            <a:headEnd/>
            <a:tailEnd/>
          </a:ln>
          <a:effectLst/>
        </p:spPr>
        <p:txBody>
          <a:bodyPr/>
          <a:lstStyle/>
          <a:p>
            <a:endParaRPr lang="it-IT"/>
          </a:p>
        </p:txBody>
      </p:sp>
      <p:sp>
        <p:nvSpPr>
          <p:cNvPr id="61452" name="Text Box 12"/>
          <p:cNvSpPr txBox="1">
            <a:spLocks noChangeArrowheads="1"/>
          </p:cNvSpPr>
          <p:nvPr/>
        </p:nvSpPr>
        <p:spPr bwMode="auto">
          <a:xfrm>
            <a:off x="4876800" y="2667000"/>
            <a:ext cx="4038600" cy="520700"/>
          </a:xfrm>
          <a:prstGeom prst="rect">
            <a:avLst/>
          </a:prstGeom>
          <a:noFill/>
          <a:ln w="158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latin typeface="Times New Roman" pitchFamily="16" charset="0"/>
              </a:rPr>
              <a:t>Comunicare esito positivo verifica e autorizzazione uso locale idoneo per l’assemblea.</a:t>
            </a:r>
          </a:p>
        </p:txBody>
      </p:sp>
      <p:sp>
        <p:nvSpPr>
          <p:cNvPr id="61453" name="Line 13"/>
          <p:cNvSpPr>
            <a:spLocks noChangeShapeType="1"/>
          </p:cNvSpPr>
          <p:nvPr/>
        </p:nvSpPr>
        <p:spPr bwMode="auto">
          <a:xfrm>
            <a:off x="3962400" y="3581400"/>
            <a:ext cx="914400" cy="1588"/>
          </a:xfrm>
          <a:prstGeom prst="line">
            <a:avLst/>
          </a:prstGeom>
          <a:noFill/>
          <a:ln w="19080">
            <a:solidFill>
              <a:srgbClr val="000000"/>
            </a:solidFill>
            <a:miter lim="800000"/>
            <a:headEnd/>
            <a:tailEnd/>
          </a:ln>
          <a:effectLst/>
        </p:spPr>
        <p:txBody>
          <a:bodyPr/>
          <a:lstStyle/>
          <a:p>
            <a:endParaRPr lang="it-IT"/>
          </a:p>
        </p:txBody>
      </p:sp>
      <p:sp>
        <p:nvSpPr>
          <p:cNvPr id="61454" name="Text Box 14"/>
          <p:cNvSpPr txBox="1">
            <a:spLocks noChangeArrowheads="1"/>
          </p:cNvSpPr>
          <p:nvPr/>
        </p:nvSpPr>
        <p:spPr bwMode="auto">
          <a:xfrm>
            <a:off x="4876800" y="3352800"/>
            <a:ext cx="4038600" cy="520700"/>
          </a:xfrm>
          <a:prstGeom prst="rect">
            <a:avLst/>
          </a:prstGeom>
          <a:noFill/>
          <a:ln w="158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latin typeface="Times New Roman" pitchFamily="16" charset="0"/>
              </a:rPr>
              <a:t>Comunicare agli uffici interessati  modalità svolgimento assemblea. </a:t>
            </a:r>
          </a:p>
        </p:txBody>
      </p:sp>
      <p:sp>
        <p:nvSpPr>
          <p:cNvPr id="61455" name="Line 15"/>
          <p:cNvSpPr>
            <a:spLocks noChangeShapeType="1"/>
          </p:cNvSpPr>
          <p:nvPr/>
        </p:nvSpPr>
        <p:spPr bwMode="auto">
          <a:xfrm>
            <a:off x="3962400" y="5638800"/>
            <a:ext cx="914400" cy="1588"/>
          </a:xfrm>
          <a:prstGeom prst="line">
            <a:avLst/>
          </a:prstGeom>
          <a:noFill/>
          <a:ln w="19080">
            <a:solidFill>
              <a:srgbClr val="000000"/>
            </a:solidFill>
            <a:miter lim="800000"/>
            <a:headEnd/>
            <a:tailEnd/>
          </a:ln>
          <a:effectLst/>
        </p:spPr>
        <p:txBody>
          <a:bodyPr/>
          <a:lstStyle/>
          <a:p>
            <a:endParaRPr lang="it-IT"/>
          </a:p>
        </p:txBody>
      </p:sp>
      <p:sp>
        <p:nvSpPr>
          <p:cNvPr id="61456" name="Line 16"/>
          <p:cNvSpPr>
            <a:spLocks noChangeShapeType="1"/>
          </p:cNvSpPr>
          <p:nvPr/>
        </p:nvSpPr>
        <p:spPr bwMode="auto">
          <a:xfrm>
            <a:off x="3962400" y="4343400"/>
            <a:ext cx="1588" cy="1295400"/>
          </a:xfrm>
          <a:prstGeom prst="line">
            <a:avLst/>
          </a:prstGeom>
          <a:noFill/>
          <a:ln w="19080">
            <a:solidFill>
              <a:srgbClr val="000000"/>
            </a:solidFill>
            <a:miter lim="800000"/>
            <a:headEnd/>
            <a:tailEnd/>
          </a:ln>
          <a:effectLst/>
        </p:spPr>
        <p:txBody>
          <a:bodyPr/>
          <a:lstStyle/>
          <a:p>
            <a:endParaRPr lang="it-IT"/>
          </a:p>
        </p:txBody>
      </p:sp>
      <p:sp>
        <p:nvSpPr>
          <p:cNvPr id="61457" name="Text Box 17"/>
          <p:cNvSpPr txBox="1">
            <a:spLocks noChangeArrowheads="1"/>
          </p:cNvSpPr>
          <p:nvPr/>
        </p:nvSpPr>
        <p:spPr bwMode="auto">
          <a:xfrm>
            <a:off x="4876800" y="4114800"/>
            <a:ext cx="4038600" cy="306388"/>
          </a:xfrm>
          <a:prstGeom prst="rect">
            <a:avLst/>
          </a:prstGeom>
          <a:noFill/>
          <a:ln w="158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latin typeface="Times New Roman" pitchFamily="16" charset="0"/>
              </a:rPr>
              <a:t>Comunicare indizione  agli organi di stampa.</a:t>
            </a:r>
          </a:p>
        </p:txBody>
      </p:sp>
      <p:sp>
        <p:nvSpPr>
          <p:cNvPr id="61458" name="Text Box 18"/>
          <p:cNvSpPr txBox="1">
            <a:spLocks noChangeArrowheads="1"/>
          </p:cNvSpPr>
          <p:nvPr/>
        </p:nvSpPr>
        <p:spPr bwMode="auto">
          <a:xfrm>
            <a:off x="4876800" y="5410200"/>
            <a:ext cx="4038600" cy="1158875"/>
          </a:xfrm>
          <a:prstGeom prst="rect">
            <a:avLst/>
          </a:prstGeom>
          <a:noFill/>
          <a:ln w="158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latin typeface="Times New Roman" pitchFamily="16" charset="0"/>
              </a:rPr>
              <a:t>Affiggere  luogo accoglienza utenza e entrata  sede, avviso relativo all’assemblea con indicazione: del giorno, ora, durata, modi e tempi erogazione servizi durante l’assemblea, misure riattivazione degli stessi, possibili disagi.  </a:t>
            </a:r>
          </a:p>
        </p:txBody>
      </p:sp>
      <p:sp>
        <p:nvSpPr>
          <p:cNvPr id="61459" name="Line 19"/>
          <p:cNvSpPr>
            <a:spLocks noChangeShapeType="1"/>
          </p:cNvSpPr>
          <p:nvPr/>
        </p:nvSpPr>
        <p:spPr bwMode="auto">
          <a:xfrm>
            <a:off x="3962400" y="4267200"/>
            <a:ext cx="914400" cy="1588"/>
          </a:xfrm>
          <a:prstGeom prst="line">
            <a:avLst/>
          </a:prstGeom>
          <a:noFill/>
          <a:ln w="19080">
            <a:solidFill>
              <a:srgbClr val="000000"/>
            </a:solidFill>
            <a:miter lim="800000"/>
            <a:headEnd/>
            <a:tailEnd/>
          </a:ln>
          <a:effectLst/>
        </p:spPr>
        <p:txBody>
          <a:bodyPr/>
          <a:lstStyle/>
          <a:p>
            <a:endParaRPr lang="it-IT"/>
          </a:p>
        </p:txBody>
      </p:sp>
      <p:sp>
        <p:nvSpPr>
          <p:cNvPr id="61460" name="Line 20"/>
          <p:cNvSpPr>
            <a:spLocks noChangeShapeType="1"/>
          </p:cNvSpPr>
          <p:nvPr/>
        </p:nvSpPr>
        <p:spPr bwMode="auto">
          <a:xfrm>
            <a:off x="3962400" y="4800600"/>
            <a:ext cx="914400" cy="1588"/>
          </a:xfrm>
          <a:prstGeom prst="line">
            <a:avLst/>
          </a:prstGeom>
          <a:noFill/>
          <a:ln w="19080">
            <a:solidFill>
              <a:srgbClr val="000000"/>
            </a:solidFill>
            <a:miter lim="800000"/>
            <a:headEnd/>
            <a:tailEnd/>
          </a:ln>
          <a:effectLst/>
        </p:spPr>
        <p:txBody>
          <a:bodyPr/>
          <a:lstStyle/>
          <a:p>
            <a:endParaRPr lang="it-IT"/>
          </a:p>
        </p:txBody>
      </p:sp>
      <p:sp>
        <p:nvSpPr>
          <p:cNvPr id="61461" name="Text Box 21"/>
          <p:cNvSpPr txBox="1">
            <a:spLocks noChangeArrowheads="1"/>
          </p:cNvSpPr>
          <p:nvPr/>
        </p:nvSpPr>
        <p:spPr bwMode="auto">
          <a:xfrm>
            <a:off x="4876800" y="4648200"/>
            <a:ext cx="4038600" cy="520700"/>
          </a:xfrm>
          <a:prstGeom prst="rect">
            <a:avLst/>
          </a:prstGeom>
          <a:noFill/>
          <a:ln w="158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latin typeface="Times New Roman" pitchFamily="16" charset="0"/>
              </a:rPr>
              <a:t>Comunicare indizione al questore ed al prefetto ove lo ritenga opportuno. </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egnaposto numero diapositiva 4"/>
          <p:cNvSpPr>
            <a:spLocks noGrp="1"/>
          </p:cNvSpPr>
          <p:nvPr>
            <p:ph type="sldNum" idx="12"/>
          </p:nvPr>
        </p:nvSpPr>
        <p:spPr/>
        <p:txBody>
          <a:bodyPr/>
          <a:lstStyle/>
          <a:p>
            <a:fld id="{AC6C5809-9ABF-4818-B946-AD3635B6211B}" type="slidenum">
              <a:rPr lang="en-GB"/>
              <a:pPr/>
              <a:t>12</a:t>
            </a:fld>
            <a:endParaRPr lang="en-GB"/>
          </a:p>
        </p:txBody>
      </p:sp>
      <p:sp>
        <p:nvSpPr>
          <p:cNvPr id="62465" name="Text Box 1"/>
          <p:cNvSpPr txBox="1">
            <a:spLocks noChangeArrowheads="1"/>
          </p:cNvSpPr>
          <p:nvPr/>
        </p:nvSpPr>
        <p:spPr bwMode="auto">
          <a:xfrm>
            <a:off x="381000" y="762000"/>
            <a:ext cx="8534400" cy="762000"/>
          </a:xfrm>
          <a:prstGeom prst="rect">
            <a:avLst/>
          </a:prstGeom>
          <a:solidFill>
            <a:srgbClr val="99CC00"/>
          </a:solidFill>
          <a:ln w="9525">
            <a:noFill/>
            <a:round/>
            <a:headEnd/>
            <a:tailEnd/>
          </a:ln>
          <a:effectLst/>
        </p:spPr>
        <p:txBody>
          <a:bodyPr lIns="90000" tIns="46800" rIns="90000" bIns="46800"/>
          <a:lstStyle/>
          <a:p>
            <a:pPr algn="ctr">
              <a:spcBef>
                <a:spcPts val="15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99"/>
                </a:solidFill>
                <a:latin typeface="Times New Roman" pitchFamily="16" charset="0"/>
              </a:rPr>
              <a:t>ADEMPIMENTI DELL’AMMINISTRAZIONE IN CASO DI ASSEMBLEA NON CONCESSA</a:t>
            </a:r>
          </a:p>
        </p:txBody>
      </p:sp>
      <p:sp>
        <p:nvSpPr>
          <p:cNvPr id="62466" name="AutoShape 2"/>
          <p:cNvSpPr>
            <a:spLocks noChangeArrowheads="1"/>
          </p:cNvSpPr>
          <p:nvPr/>
        </p:nvSpPr>
        <p:spPr bwMode="auto">
          <a:xfrm>
            <a:off x="762000" y="1752600"/>
            <a:ext cx="8001000" cy="1219200"/>
          </a:xfrm>
          <a:prstGeom prst="downArrowCallout">
            <a:avLst>
              <a:gd name="adj1" fmla="val 38828"/>
              <a:gd name="adj2" fmla="val 164063"/>
              <a:gd name="adj3" fmla="val 16435"/>
              <a:gd name="adj4" fmla="val 66667"/>
            </a:avLst>
          </a:prstGeom>
          <a:solidFill>
            <a:srgbClr val="00CCFF"/>
          </a:solidFill>
          <a:ln w="19080">
            <a:solidFill>
              <a:srgbClr val="000000"/>
            </a:solidFill>
            <a:miter lim="800000"/>
            <a:headEnd/>
            <a:tailEnd/>
          </a:ln>
          <a:effectLst/>
        </p:spPr>
        <p:txBody>
          <a:bodyPr wrap="none" anchor="ctr"/>
          <a:lstStyle/>
          <a:p>
            <a:endParaRPr lang="it-IT"/>
          </a:p>
        </p:txBody>
      </p:sp>
      <p:sp>
        <p:nvSpPr>
          <p:cNvPr id="62467" name="Rectangle 3"/>
          <p:cNvSpPr>
            <a:spLocks noChangeArrowheads="1"/>
          </p:cNvSpPr>
          <p:nvPr/>
        </p:nvSpPr>
        <p:spPr bwMode="auto">
          <a:xfrm>
            <a:off x="1066800" y="5867400"/>
            <a:ext cx="914400" cy="914400"/>
          </a:xfrm>
          <a:prstGeom prst="rect">
            <a:avLst/>
          </a:prstGeom>
          <a:noFill/>
          <a:ln w="9525">
            <a:noFill/>
            <a:round/>
            <a:headEnd/>
            <a:tailEnd/>
          </a:ln>
          <a:effectLst/>
        </p:spPr>
        <p:txBody>
          <a:bodyPr wrap="none" anchor="ctr"/>
          <a:lstStyle/>
          <a:p>
            <a:endParaRPr lang="it-IT"/>
          </a:p>
        </p:txBody>
      </p:sp>
      <p:sp>
        <p:nvSpPr>
          <p:cNvPr id="62468" name="Text Box 4"/>
          <p:cNvSpPr txBox="1">
            <a:spLocks noChangeArrowheads="1"/>
          </p:cNvSpPr>
          <p:nvPr/>
        </p:nvSpPr>
        <p:spPr bwMode="auto">
          <a:xfrm>
            <a:off x="838200" y="1752600"/>
            <a:ext cx="7772400" cy="825500"/>
          </a:xfrm>
          <a:prstGeom prst="rect">
            <a:avLst/>
          </a:prstGeom>
          <a:noFill/>
          <a:ln w="9525">
            <a:noFill/>
            <a:round/>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L’Amministrazione comunica ai richiedenti i motivi del diniego</a:t>
            </a:r>
          </a:p>
        </p:txBody>
      </p:sp>
      <p:sp>
        <p:nvSpPr>
          <p:cNvPr id="62469" name="Text Box 5"/>
          <p:cNvSpPr txBox="1">
            <a:spLocks noChangeArrowheads="1"/>
          </p:cNvSpPr>
          <p:nvPr/>
        </p:nvSpPr>
        <p:spPr bwMode="auto">
          <a:xfrm>
            <a:off x="1752600" y="3048000"/>
            <a:ext cx="6248400" cy="703263"/>
          </a:xfrm>
          <a:prstGeom prst="rect">
            <a:avLst/>
          </a:prstGeom>
          <a:solidFill>
            <a:srgbClr val="00CCFF"/>
          </a:solidFill>
          <a:ln w="1908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L’assemblea può essere negata esclusivamente sei seguenti casi:</a:t>
            </a:r>
          </a:p>
        </p:txBody>
      </p:sp>
      <p:sp>
        <p:nvSpPr>
          <p:cNvPr id="62470" name="Line 6"/>
          <p:cNvSpPr>
            <a:spLocks noChangeShapeType="1"/>
          </p:cNvSpPr>
          <p:nvPr/>
        </p:nvSpPr>
        <p:spPr bwMode="auto">
          <a:xfrm>
            <a:off x="1676400" y="4343400"/>
            <a:ext cx="1588" cy="609600"/>
          </a:xfrm>
          <a:prstGeom prst="line">
            <a:avLst/>
          </a:prstGeom>
          <a:noFill/>
          <a:ln w="19080">
            <a:solidFill>
              <a:srgbClr val="000000"/>
            </a:solidFill>
            <a:miter lim="800000"/>
            <a:headEnd/>
            <a:tailEnd/>
          </a:ln>
          <a:effectLst/>
        </p:spPr>
        <p:txBody>
          <a:bodyPr/>
          <a:lstStyle/>
          <a:p>
            <a:endParaRPr lang="it-IT"/>
          </a:p>
        </p:txBody>
      </p:sp>
      <p:sp>
        <p:nvSpPr>
          <p:cNvPr id="62471" name="Line 7"/>
          <p:cNvSpPr>
            <a:spLocks noChangeShapeType="1"/>
          </p:cNvSpPr>
          <p:nvPr/>
        </p:nvSpPr>
        <p:spPr bwMode="auto">
          <a:xfrm>
            <a:off x="4724400" y="3810000"/>
            <a:ext cx="1588" cy="533400"/>
          </a:xfrm>
          <a:prstGeom prst="line">
            <a:avLst/>
          </a:prstGeom>
          <a:noFill/>
          <a:ln w="19080">
            <a:solidFill>
              <a:srgbClr val="000000"/>
            </a:solidFill>
            <a:miter lim="800000"/>
            <a:headEnd/>
            <a:tailEnd/>
          </a:ln>
          <a:effectLst/>
        </p:spPr>
        <p:txBody>
          <a:bodyPr/>
          <a:lstStyle/>
          <a:p>
            <a:endParaRPr lang="it-IT"/>
          </a:p>
        </p:txBody>
      </p:sp>
      <p:sp>
        <p:nvSpPr>
          <p:cNvPr id="62472" name="Line 8"/>
          <p:cNvSpPr>
            <a:spLocks noChangeShapeType="1"/>
          </p:cNvSpPr>
          <p:nvPr/>
        </p:nvSpPr>
        <p:spPr bwMode="auto">
          <a:xfrm>
            <a:off x="7924800" y="4343400"/>
            <a:ext cx="1588" cy="609600"/>
          </a:xfrm>
          <a:prstGeom prst="line">
            <a:avLst/>
          </a:prstGeom>
          <a:noFill/>
          <a:ln w="19080">
            <a:solidFill>
              <a:srgbClr val="000000"/>
            </a:solidFill>
            <a:miter lim="800000"/>
            <a:headEnd/>
            <a:tailEnd/>
          </a:ln>
          <a:effectLst/>
        </p:spPr>
        <p:txBody>
          <a:bodyPr/>
          <a:lstStyle/>
          <a:p>
            <a:endParaRPr lang="it-IT"/>
          </a:p>
        </p:txBody>
      </p:sp>
      <p:sp>
        <p:nvSpPr>
          <p:cNvPr id="62473" name="Text Box 9"/>
          <p:cNvSpPr txBox="1">
            <a:spLocks noChangeArrowheads="1"/>
          </p:cNvSpPr>
          <p:nvPr/>
        </p:nvSpPr>
        <p:spPr bwMode="auto">
          <a:xfrm>
            <a:off x="304800" y="4953000"/>
            <a:ext cx="2819400" cy="917575"/>
          </a:xfrm>
          <a:prstGeom prst="rect">
            <a:avLst/>
          </a:prstGeom>
          <a:solidFill>
            <a:srgbClr val="CCFFFF"/>
          </a:solidFill>
          <a:ln w="1584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Richiesta proveniente da soggetto sindacale non legittimato</a:t>
            </a:r>
          </a:p>
        </p:txBody>
      </p:sp>
      <p:sp>
        <p:nvSpPr>
          <p:cNvPr id="62474" name="Line 10"/>
          <p:cNvSpPr>
            <a:spLocks noChangeShapeType="1"/>
          </p:cNvSpPr>
          <p:nvPr/>
        </p:nvSpPr>
        <p:spPr bwMode="auto">
          <a:xfrm>
            <a:off x="4724400" y="4343400"/>
            <a:ext cx="3200400" cy="1588"/>
          </a:xfrm>
          <a:prstGeom prst="line">
            <a:avLst/>
          </a:prstGeom>
          <a:noFill/>
          <a:ln w="19080">
            <a:solidFill>
              <a:srgbClr val="000000"/>
            </a:solidFill>
            <a:miter lim="800000"/>
            <a:headEnd/>
            <a:tailEnd/>
          </a:ln>
          <a:effectLst/>
        </p:spPr>
        <p:txBody>
          <a:bodyPr/>
          <a:lstStyle/>
          <a:p>
            <a:endParaRPr lang="it-IT"/>
          </a:p>
        </p:txBody>
      </p:sp>
      <p:sp>
        <p:nvSpPr>
          <p:cNvPr id="62475" name="Line 11"/>
          <p:cNvSpPr>
            <a:spLocks noChangeShapeType="1"/>
          </p:cNvSpPr>
          <p:nvPr/>
        </p:nvSpPr>
        <p:spPr bwMode="auto">
          <a:xfrm flipH="1">
            <a:off x="1671638" y="4343400"/>
            <a:ext cx="3057525" cy="1588"/>
          </a:xfrm>
          <a:prstGeom prst="line">
            <a:avLst/>
          </a:prstGeom>
          <a:noFill/>
          <a:ln w="19080">
            <a:solidFill>
              <a:srgbClr val="000000"/>
            </a:solidFill>
            <a:miter lim="800000"/>
            <a:headEnd/>
            <a:tailEnd/>
          </a:ln>
          <a:effectLst/>
        </p:spPr>
        <p:txBody>
          <a:bodyPr/>
          <a:lstStyle/>
          <a:p>
            <a:endParaRPr lang="it-IT"/>
          </a:p>
        </p:txBody>
      </p:sp>
      <p:sp>
        <p:nvSpPr>
          <p:cNvPr id="62476" name="Text Box 12"/>
          <p:cNvSpPr txBox="1">
            <a:spLocks noChangeArrowheads="1"/>
          </p:cNvSpPr>
          <p:nvPr/>
        </p:nvSpPr>
        <p:spPr bwMode="auto">
          <a:xfrm>
            <a:off x="3352800" y="4953000"/>
            <a:ext cx="2743200" cy="917575"/>
          </a:xfrm>
          <a:prstGeom prst="rect">
            <a:avLst/>
          </a:prstGeom>
          <a:solidFill>
            <a:srgbClr val="CCFFFF"/>
          </a:solidFill>
          <a:ln w="1584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Richiesta priva dei requisiti di cui all’art 2, co 3 CCNQ 7/8/98</a:t>
            </a:r>
          </a:p>
        </p:txBody>
      </p:sp>
      <p:sp>
        <p:nvSpPr>
          <p:cNvPr id="62477" name="Text Box 13"/>
          <p:cNvSpPr txBox="1">
            <a:spLocks noChangeArrowheads="1"/>
          </p:cNvSpPr>
          <p:nvPr/>
        </p:nvSpPr>
        <p:spPr bwMode="auto">
          <a:xfrm>
            <a:off x="6248400" y="4953000"/>
            <a:ext cx="2667000" cy="917575"/>
          </a:xfrm>
          <a:prstGeom prst="rect">
            <a:avLst/>
          </a:prstGeom>
          <a:solidFill>
            <a:srgbClr val="CCFFFF"/>
          </a:solidFill>
          <a:ln w="1584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Richieste di assemblee coincidenti presentate da più soggetti legittimati</a:t>
            </a:r>
            <a:r>
              <a:rPr lang="en-GB" sz="1600" b="1">
                <a:solidFill>
                  <a:srgbClr val="000000"/>
                </a:solidFill>
                <a:latin typeface="Times New Roman" pitchFamily="16" charset="0"/>
              </a:rPr>
              <a:t>.</a:t>
            </a:r>
          </a:p>
        </p:txBody>
      </p:sp>
      <p:sp>
        <p:nvSpPr>
          <p:cNvPr id="62478" name="Line 14"/>
          <p:cNvSpPr>
            <a:spLocks noChangeShapeType="1"/>
          </p:cNvSpPr>
          <p:nvPr/>
        </p:nvSpPr>
        <p:spPr bwMode="auto">
          <a:xfrm>
            <a:off x="4724400" y="5867400"/>
            <a:ext cx="1588" cy="304800"/>
          </a:xfrm>
          <a:prstGeom prst="line">
            <a:avLst/>
          </a:prstGeom>
          <a:noFill/>
          <a:ln w="19080">
            <a:solidFill>
              <a:srgbClr val="000000"/>
            </a:solidFill>
            <a:miter lim="800000"/>
            <a:headEnd/>
            <a:tailEnd/>
          </a:ln>
          <a:effectLst/>
        </p:spPr>
        <p:txBody>
          <a:bodyPr/>
          <a:lstStyle/>
          <a:p>
            <a:endParaRPr lang="it-IT"/>
          </a:p>
        </p:txBody>
      </p:sp>
      <p:sp>
        <p:nvSpPr>
          <p:cNvPr id="62479" name="Text Box 15"/>
          <p:cNvSpPr txBox="1">
            <a:spLocks noChangeArrowheads="1"/>
          </p:cNvSpPr>
          <p:nvPr/>
        </p:nvSpPr>
        <p:spPr bwMode="auto">
          <a:xfrm>
            <a:off x="685800" y="6096000"/>
            <a:ext cx="8229600" cy="579438"/>
          </a:xfrm>
          <a:prstGeom prst="rect">
            <a:avLst/>
          </a:prstGeom>
          <a:noFill/>
          <a:ln w="9525">
            <a:noFill/>
            <a:round/>
            <a:headEnd/>
            <a:tailEnd/>
          </a:ln>
          <a:effectLst/>
        </p:spPr>
        <p:txBody>
          <a:bodyPr wrap="none" anchor="ctr"/>
          <a:lstStyle/>
          <a:p>
            <a:endParaRPr lang="it-IT"/>
          </a:p>
        </p:txBody>
      </p:sp>
      <p:sp>
        <p:nvSpPr>
          <p:cNvPr id="62480" name="Text Box 16"/>
          <p:cNvSpPr txBox="1">
            <a:spLocks noChangeArrowheads="1"/>
          </p:cNvSpPr>
          <p:nvPr/>
        </p:nvSpPr>
        <p:spPr bwMode="auto">
          <a:xfrm>
            <a:off x="1371600" y="6096000"/>
            <a:ext cx="7391400" cy="579438"/>
          </a:xfrm>
          <a:prstGeom prst="rect">
            <a:avLst/>
          </a:prstGeom>
          <a:noFill/>
          <a:ln w="9525">
            <a:noFill/>
            <a:round/>
            <a:headEnd/>
            <a:tailEnd/>
          </a:ln>
          <a:effectLst/>
        </p:spPr>
        <p:txBody>
          <a:bodyPr wrap="none" anchor="ctr"/>
          <a:lstStyle/>
          <a:p>
            <a:endParaRPr lang="it-IT"/>
          </a:p>
        </p:txBody>
      </p:sp>
      <p:sp>
        <p:nvSpPr>
          <p:cNvPr id="62481" name="Text Box 17"/>
          <p:cNvSpPr txBox="1">
            <a:spLocks noChangeArrowheads="1"/>
          </p:cNvSpPr>
          <p:nvPr/>
        </p:nvSpPr>
        <p:spPr bwMode="auto">
          <a:xfrm>
            <a:off x="1447800" y="6172200"/>
            <a:ext cx="6781800" cy="368300"/>
          </a:xfrm>
          <a:prstGeom prst="rect">
            <a:avLst/>
          </a:prstGeom>
          <a:solidFill>
            <a:srgbClr val="CCFFFF"/>
          </a:solidFill>
          <a:ln w="158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Contatta il richiedente avvisandolo della mancanza dei requisiti</a:t>
            </a:r>
          </a:p>
        </p:txBody>
      </p:sp>
      <p:sp>
        <p:nvSpPr>
          <p:cNvPr id="62482" name="Line 18"/>
          <p:cNvSpPr>
            <a:spLocks noChangeShapeType="1"/>
          </p:cNvSpPr>
          <p:nvPr/>
        </p:nvSpPr>
        <p:spPr bwMode="auto">
          <a:xfrm>
            <a:off x="4724400" y="4343400"/>
            <a:ext cx="1588" cy="609600"/>
          </a:xfrm>
          <a:prstGeom prst="line">
            <a:avLst/>
          </a:prstGeom>
          <a:noFill/>
          <a:ln w="19080">
            <a:solidFill>
              <a:srgbClr val="000000"/>
            </a:solidFill>
            <a:miter lim="800000"/>
            <a:headEnd/>
            <a:tailEnd/>
          </a:ln>
          <a:effectLst/>
        </p:spPr>
        <p:txBody>
          <a:bodyP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4"/>
          <p:cNvSpPr>
            <a:spLocks noGrp="1"/>
          </p:cNvSpPr>
          <p:nvPr>
            <p:ph type="sldNum" idx="12"/>
          </p:nvPr>
        </p:nvSpPr>
        <p:spPr/>
        <p:txBody>
          <a:bodyPr/>
          <a:lstStyle/>
          <a:p>
            <a:fld id="{789760AA-4369-4547-B29D-1982914270F9}" type="slidenum">
              <a:rPr lang="en-GB"/>
              <a:pPr/>
              <a:t>13</a:t>
            </a:fld>
            <a:endParaRPr lang="en-GB"/>
          </a:p>
        </p:txBody>
      </p:sp>
      <p:sp>
        <p:nvSpPr>
          <p:cNvPr id="63489" name="Text Box 1"/>
          <p:cNvSpPr txBox="1">
            <a:spLocks noChangeArrowheads="1"/>
          </p:cNvSpPr>
          <p:nvPr/>
        </p:nvSpPr>
        <p:spPr bwMode="auto">
          <a:xfrm>
            <a:off x="381000" y="1295400"/>
            <a:ext cx="8255000" cy="685800"/>
          </a:xfrm>
          <a:prstGeom prst="rect">
            <a:avLst/>
          </a:prstGeom>
          <a:solidFill>
            <a:srgbClr val="99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ASSEMBLEA ( segue)</a:t>
            </a:r>
            <a:r>
              <a:rPr lang="ar-SA" sz="3600" b="1">
                <a:solidFill>
                  <a:srgbClr val="000099"/>
                </a:solidFill>
                <a:latin typeface="Times New Roman" pitchFamily="16" charset="0"/>
                <a:cs typeface="Arial" charset="0"/>
              </a:rPr>
              <a:t>‏</a:t>
            </a:r>
            <a:endParaRPr lang="en-GB" sz="3600" b="1">
              <a:solidFill>
                <a:srgbClr val="000099"/>
              </a:solidFill>
              <a:latin typeface="Times New Roman" pitchFamily="16" charset="0"/>
            </a:endParaRPr>
          </a:p>
        </p:txBody>
      </p:sp>
      <p:sp>
        <p:nvSpPr>
          <p:cNvPr id="63490" name="Text Box 2"/>
          <p:cNvSpPr txBox="1">
            <a:spLocks noChangeArrowheads="1"/>
          </p:cNvSpPr>
          <p:nvPr/>
        </p:nvSpPr>
        <p:spPr bwMode="auto">
          <a:xfrm>
            <a:off x="1295400" y="2362200"/>
            <a:ext cx="6934200" cy="2057400"/>
          </a:xfrm>
          <a:prstGeom prst="rect">
            <a:avLst/>
          </a:prstGeom>
          <a:noFill/>
          <a:ln w="22320">
            <a:solidFill>
              <a:srgbClr val="000000"/>
            </a:solidFill>
            <a:miter lim="800000"/>
            <a:headEnd/>
            <a:tailEnd/>
          </a:ln>
          <a:effectLst/>
        </p:spPr>
        <p:txBody>
          <a:bodyPr lIns="90000" tIns="46800" rIns="90000" bIns="46800"/>
          <a:lstStyle/>
          <a:p>
            <a:pPr algn="just">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i="1">
                <a:solidFill>
                  <a:srgbClr val="000000"/>
                </a:solidFill>
                <a:latin typeface="Times New Roman" pitchFamily="16" charset="0"/>
              </a:rPr>
              <a:t>Una volta autorizzata, l’assemblea può essere spostata solo in presenza di esigenze eccezionali e motivate dell’Amministrazione, la quale deve darne comunicazione scritta alla O.S. o alla RSU almeno </a:t>
            </a:r>
            <a:r>
              <a:rPr lang="en-GB" sz="2400" b="1" i="1" u="sng">
                <a:solidFill>
                  <a:srgbClr val="000000"/>
                </a:solidFill>
                <a:latin typeface="Times New Roman" pitchFamily="16" charset="0"/>
              </a:rPr>
              <a:t>48 ore prima.</a:t>
            </a:r>
          </a:p>
        </p:txBody>
      </p:sp>
      <p:sp>
        <p:nvSpPr>
          <p:cNvPr id="63491" name="AutoShape 3"/>
          <p:cNvSpPr>
            <a:spLocks noChangeArrowheads="1"/>
          </p:cNvSpPr>
          <p:nvPr/>
        </p:nvSpPr>
        <p:spPr bwMode="auto">
          <a:xfrm>
            <a:off x="304800" y="3048000"/>
            <a:ext cx="914400" cy="2667000"/>
          </a:xfrm>
          <a:prstGeom prst="curvedRightArrow">
            <a:avLst>
              <a:gd name="adj1" fmla="val 56713"/>
              <a:gd name="adj2" fmla="val 116127"/>
              <a:gd name="adj3" fmla="val 33333"/>
            </a:avLst>
          </a:prstGeom>
          <a:solidFill>
            <a:srgbClr val="008000"/>
          </a:solidFill>
          <a:ln w="22320">
            <a:solidFill>
              <a:srgbClr val="000000"/>
            </a:solidFill>
            <a:prstDash val="sysDot"/>
            <a:miter lim="800000"/>
            <a:headEnd/>
            <a:tailEnd/>
          </a:ln>
          <a:effectLst/>
        </p:spPr>
        <p:txBody>
          <a:bodyPr wrap="none" anchor="ctr"/>
          <a:lstStyle/>
          <a:p>
            <a:endParaRPr lang="it-IT"/>
          </a:p>
        </p:txBody>
      </p:sp>
      <p:sp>
        <p:nvSpPr>
          <p:cNvPr id="63492" name="Text Box 4"/>
          <p:cNvSpPr txBox="1">
            <a:spLocks noChangeArrowheads="1"/>
          </p:cNvSpPr>
          <p:nvPr/>
        </p:nvSpPr>
        <p:spPr bwMode="auto">
          <a:xfrm>
            <a:off x="1295400" y="4953000"/>
            <a:ext cx="6934200" cy="825500"/>
          </a:xfrm>
          <a:prstGeom prst="rect">
            <a:avLst/>
          </a:prstGeom>
          <a:noFill/>
          <a:ln w="22320">
            <a:solidFill>
              <a:srgbClr val="000000"/>
            </a:solidFill>
            <a:miter lim="800000"/>
            <a:headEnd/>
            <a:tailEnd/>
          </a:ln>
          <a:effectLst/>
        </p:spPr>
        <p:txBody>
          <a:bodyPr lIns="90000" tIns="46800" rIns="90000" bIns="46800">
            <a:spAutoFit/>
          </a:bodyPr>
          <a:lstStyle/>
          <a:p>
            <a:pPr algn="just">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i="1">
                <a:solidFill>
                  <a:srgbClr val="000000"/>
                </a:solidFill>
                <a:latin typeface="Times New Roman" pitchFamily="16" charset="0"/>
              </a:rPr>
              <a:t>Anche le OOSS e la RSU possono revocare l’assemblea</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4"/>
          <p:cNvSpPr>
            <a:spLocks noGrp="1"/>
          </p:cNvSpPr>
          <p:nvPr>
            <p:ph type="sldNum" idx="12"/>
          </p:nvPr>
        </p:nvSpPr>
        <p:spPr/>
        <p:txBody>
          <a:bodyPr/>
          <a:lstStyle/>
          <a:p>
            <a:fld id="{C92A78AA-5D51-4612-B591-3BB3D5D76248}" type="slidenum">
              <a:rPr lang="en-GB"/>
              <a:pPr/>
              <a:t>14</a:t>
            </a:fld>
            <a:endParaRPr lang="en-GB"/>
          </a:p>
        </p:txBody>
      </p:sp>
      <p:sp>
        <p:nvSpPr>
          <p:cNvPr id="64513" name="Text Box 1"/>
          <p:cNvSpPr txBox="1">
            <a:spLocks noChangeArrowheads="1"/>
          </p:cNvSpPr>
          <p:nvPr/>
        </p:nvSpPr>
        <p:spPr bwMode="auto">
          <a:xfrm>
            <a:off x="152400" y="914400"/>
            <a:ext cx="8686800" cy="685800"/>
          </a:xfrm>
          <a:prstGeom prst="rect">
            <a:avLst/>
          </a:prstGeom>
          <a:solidFill>
            <a:srgbClr val="99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AFFISSIONE</a:t>
            </a:r>
          </a:p>
        </p:txBody>
      </p:sp>
      <p:sp>
        <p:nvSpPr>
          <p:cNvPr id="64514" name="Text Box 2"/>
          <p:cNvSpPr txBox="1">
            <a:spLocks noChangeArrowheads="1"/>
          </p:cNvSpPr>
          <p:nvPr/>
        </p:nvSpPr>
        <p:spPr bwMode="auto">
          <a:xfrm>
            <a:off x="1143000" y="4267200"/>
            <a:ext cx="5867400" cy="1905000"/>
          </a:xfrm>
          <a:prstGeom prst="rect">
            <a:avLst/>
          </a:prstGeom>
          <a:noFill/>
          <a:ln w="9525">
            <a:noFill/>
            <a:round/>
            <a:headEnd/>
            <a:tailEnd/>
          </a:ln>
          <a:effectLst/>
        </p:spPr>
        <p:txBody>
          <a:bodyPr lIns="90000" tIns="46800" rIns="90000" bIns="46800"/>
          <a:lstStyle/>
          <a:p>
            <a:pP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a:solidFill>
                  <a:srgbClr val="000000"/>
                </a:solidFill>
                <a:latin typeface="Times New Roman" pitchFamily="16" charset="0"/>
              </a:rPr>
              <a:t>Diritto riconosciuto alle OO.SS. Rappresentative ed alle RSU di disporre di appositi spazi per la pubblicazione di testi e comunicati su materie di interesse sindacale e del lavoro.</a:t>
            </a:r>
          </a:p>
        </p:txBody>
      </p:sp>
      <p:sp>
        <p:nvSpPr>
          <p:cNvPr id="64515" name="AutoShape 3"/>
          <p:cNvSpPr>
            <a:spLocks noChangeArrowheads="1"/>
          </p:cNvSpPr>
          <p:nvPr/>
        </p:nvSpPr>
        <p:spPr bwMode="auto">
          <a:xfrm>
            <a:off x="990600" y="4038600"/>
            <a:ext cx="6553200" cy="2438400"/>
          </a:xfrm>
          <a:prstGeom prst="foldedCorner">
            <a:avLst>
              <a:gd name="adj" fmla="val 12500"/>
            </a:avLst>
          </a:prstGeom>
          <a:noFill/>
          <a:ln w="25560">
            <a:solidFill>
              <a:srgbClr val="000000"/>
            </a:solidFill>
            <a:miter lim="800000"/>
            <a:headEnd/>
            <a:tailEnd/>
          </a:ln>
          <a:effectLst>
            <a:outerShdw dist="28497" dir="17774481" algn="ctr" rotWithShape="0">
              <a:srgbClr val="808080"/>
            </a:outerShdw>
          </a:effectLst>
        </p:spPr>
        <p:txBody>
          <a:bodyPr wrap="none" anchor="ctr"/>
          <a:lstStyle/>
          <a:p>
            <a:endParaRPr lang="it-IT"/>
          </a:p>
        </p:txBody>
      </p:sp>
      <p:pic>
        <p:nvPicPr>
          <p:cNvPr id="64516" name="Picture 4"/>
          <p:cNvPicPr>
            <a:picLocks noChangeAspect="1" noChangeArrowheads="1"/>
          </p:cNvPicPr>
          <p:nvPr/>
        </p:nvPicPr>
        <p:blipFill>
          <a:blip r:embed="rId3" cstate="print"/>
          <a:srcRect/>
          <a:stretch>
            <a:fillRect/>
          </a:stretch>
        </p:blipFill>
        <p:spPr bwMode="auto">
          <a:xfrm>
            <a:off x="2971800" y="1905000"/>
            <a:ext cx="2743200" cy="19050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4"/>
          <p:cNvSpPr>
            <a:spLocks noGrp="1"/>
          </p:cNvSpPr>
          <p:nvPr>
            <p:ph type="sldNum" idx="12"/>
          </p:nvPr>
        </p:nvSpPr>
        <p:spPr/>
        <p:txBody>
          <a:bodyPr/>
          <a:lstStyle/>
          <a:p>
            <a:fld id="{2828CB70-B622-4010-B0D0-D9FE6AC5B3B3}" type="slidenum">
              <a:rPr lang="en-GB"/>
              <a:pPr/>
              <a:t>15</a:t>
            </a:fld>
            <a:endParaRPr lang="en-GB"/>
          </a:p>
        </p:txBody>
      </p:sp>
      <p:sp>
        <p:nvSpPr>
          <p:cNvPr id="65537" name="Text Box 1"/>
          <p:cNvSpPr txBox="1">
            <a:spLocks noChangeArrowheads="1"/>
          </p:cNvSpPr>
          <p:nvPr/>
        </p:nvSpPr>
        <p:spPr bwMode="auto">
          <a:xfrm>
            <a:off x="1143000" y="1320800"/>
            <a:ext cx="7772400" cy="1219200"/>
          </a:xfrm>
          <a:prstGeom prst="rect">
            <a:avLst/>
          </a:prstGeom>
          <a:solidFill>
            <a:srgbClr val="99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AFFISSIONE </a:t>
            </a:r>
          </a:p>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OBBLIGHI DELL’AMMINISTRAZIONE</a:t>
            </a:r>
          </a:p>
        </p:txBody>
      </p:sp>
      <p:sp>
        <p:nvSpPr>
          <p:cNvPr id="65538" name="AutoShape 2"/>
          <p:cNvSpPr>
            <a:spLocks noChangeArrowheads="1"/>
          </p:cNvSpPr>
          <p:nvPr/>
        </p:nvSpPr>
        <p:spPr bwMode="auto">
          <a:xfrm>
            <a:off x="2438400" y="3657600"/>
            <a:ext cx="4495800" cy="1524000"/>
          </a:xfrm>
          <a:prstGeom prst="leftRightArrowCallout">
            <a:avLst>
              <a:gd name="adj1" fmla="val 25000"/>
              <a:gd name="adj2" fmla="val 24537"/>
              <a:gd name="adj3" fmla="val 36875"/>
              <a:gd name="adj4" fmla="val 50000"/>
            </a:avLst>
          </a:prstGeom>
          <a:noFill/>
          <a:ln w="19080">
            <a:solidFill>
              <a:srgbClr val="000000"/>
            </a:solidFill>
            <a:miter lim="800000"/>
            <a:headEnd/>
            <a:tailEnd/>
          </a:ln>
          <a:effectLst/>
        </p:spPr>
        <p:txBody>
          <a:bodyPr wrap="none" anchor="ctr"/>
          <a:lstStyle/>
          <a:p>
            <a:endParaRPr lang="it-IT"/>
          </a:p>
        </p:txBody>
      </p:sp>
      <p:sp>
        <p:nvSpPr>
          <p:cNvPr id="65539" name="Text Box 3"/>
          <p:cNvSpPr txBox="1">
            <a:spLocks noChangeArrowheads="1"/>
          </p:cNvSpPr>
          <p:nvPr/>
        </p:nvSpPr>
        <p:spPr bwMode="auto">
          <a:xfrm>
            <a:off x="3429000" y="3886200"/>
            <a:ext cx="2590800" cy="10080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L’amministrazione mette a disposizione delle OO.SS. ed RSU </a:t>
            </a:r>
          </a:p>
        </p:txBody>
      </p:sp>
      <p:sp>
        <p:nvSpPr>
          <p:cNvPr id="65540" name="Text Box 4"/>
          <p:cNvSpPr txBox="1">
            <a:spLocks noChangeArrowheads="1"/>
          </p:cNvSpPr>
          <p:nvPr/>
        </p:nvSpPr>
        <p:spPr bwMode="auto">
          <a:xfrm>
            <a:off x="457200" y="3622675"/>
            <a:ext cx="1905000" cy="1935163"/>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Bacheche nelle singole unità operative.</a:t>
            </a:r>
          </a:p>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000" b="1">
              <a:solidFill>
                <a:srgbClr val="000000"/>
              </a:solidFill>
              <a:latin typeface="Times New Roman" pitchFamily="16" charset="0"/>
            </a:endParaRPr>
          </a:p>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000" b="1">
              <a:solidFill>
                <a:srgbClr val="000000"/>
              </a:solidFill>
              <a:latin typeface="Times New Roman" pitchFamily="16" charset="0"/>
            </a:endParaRPr>
          </a:p>
        </p:txBody>
      </p:sp>
      <p:sp>
        <p:nvSpPr>
          <p:cNvPr id="65541" name="Text Box 5"/>
          <p:cNvSpPr txBox="1">
            <a:spLocks noChangeArrowheads="1"/>
          </p:cNvSpPr>
          <p:nvPr/>
        </p:nvSpPr>
        <p:spPr bwMode="auto">
          <a:xfrm>
            <a:off x="7162800" y="2776538"/>
            <a:ext cx="1828800" cy="1935162"/>
          </a:xfrm>
          <a:prstGeom prst="rect">
            <a:avLst/>
          </a:prstGeom>
          <a:noFill/>
          <a:ln w="2844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Spazi virtuali sulla rete intranet.</a:t>
            </a:r>
          </a:p>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000" b="1">
              <a:solidFill>
                <a:srgbClr val="000000"/>
              </a:solidFill>
              <a:latin typeface="Times New Roman" pitchFamily="16" charset="0"/>
            </a:endParaRPr>
          </a:p>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000" b="1">
              <a:solidFill>
                <a:srgbClr val="000000"/>
              </a:solidFill>
              <a:latin typeface="Times New Roman" pitchFamily="16" charset="0"/>
            </a:endParaRPr>
          </a:p>
        </p:txBody>
      </p:sp>
      <p:graphicFrame>
        <p:nvGraphicFramePr>
          <p:cNvPr id="65542" name="Object 6"/>
          <p:cNvGraphicFramePr>
            <a:graphicFrameLocks noChangeAspect="1"/>
          </p:cNvGraphicFramePr>
          <p:nvPr/>
        </p:nvGraphicFramePr>
        <p:xfrm>
          <a:off x="7696200" y="4800600"/>
          <a:ext cx="838200" cy="762000"/>
        </p:xfrm>
        <a:graphic>
          <a:graphicData uri="http://schemas.openxmlformats.org/presentationml/2006/ole">
            <p:oleObj spid="_x0000_s65542" r:id="rId4" imgW="4117680" imgH="3468960" progId="">
              <p:embed/>
            </p:oleObj>
          </a:graphicData>
        </a:graphic>
      </p:graphicFrame>
      <p:pic>
        <p:nvPicPr>
          <p:cNvPr id="65543" name="Picture 7"/>
          <p:cNvPicPr>
            <a:picLocks noChangeAspect="1" noChangeArrowheads="1"/>
          </p:cNvPicPr>
          <p:nvPr/>
        </p:nvPicPr>
        <p:blipFill>
          <a:blip r:embed="rId5" cstate="print"/>
          <a:srcRect/>
          <a:stretch>
            <a:fillRect/>
          </a:stretch>
        </p:blipFill>
        <p:spPr bwMode="auto">
          <a:xfrm>
            <a:off x="685800" y="4800600"/>
            <a:ext cx="1219200" cy="685800"/>
          </a:xfrm>
          <a:prstGeom prst="rect">
            <a:avLst/>
          </a:prstGeom>
          <a:noFill/>
          <a:ln w="9525">
            <a:noFill/>
            <a:round/>
            <a:headEnd/>
            <a:tailEnd/>
          </a:ln>
          <a:effectLst/>
        </p:spPr>
      </p:pic>
      <p:sp>
        <p:nvSpPr>
          <p:cNvPr id="65544" name="Text Box 8"/>
          <p:cNvSpPr txBox="1">
            <a:spLocks noChangeArrowheads="1"/>
          </p:cNvSpPr>
          <p:nvPr/>
        </p:nvSpPr>
        <p:spPr bwMode="auto">
          <a:xfrm>
            <a:off x="533400" y="5929313"/>
            <a:ext cx="8458200" cy="673100"/>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i="1">
                <a:solidFill>
                  <a:srgbClr val="000000"/>
                </a:solidFill>
                <a:latin typeface="Times New Roman" pitchFamily="16" charset="0"/>
              </a:rPr>
              <a:t>“lo spazio deve essere idoneo allo scopo cui è destinato, situato in un luogo al quale i lavoratori possono accedere abitualmente e facilmente”</a:t>
            </a:r>
            <a:r>
              <a:rPr lang="en-GB" sz="2000" i="1">
                <a:solidFill>
                  <a:srgbClr val="000000"/>
                </a:solidFill>
                <a:latin typeface="Times New Roman" pitchFamily="16" charset="0"/>
              </a:rPr>
              <a:t> </a:t>
            </a:r>
            <a:r>
              <a:rPr lang="en-GB" sz="1400" i="1">
                <a:solidFill>
                  <a:srgbClr val="000000"/>
                </a:solidFill>
                <a:latin typeface="Times New Roman" pitchFamily="16" charset="0"/>
              </a:rPr>
              <a:t>(</a:t>
            </a:r>
            <a:r>
              <a:rPr lang="en-GB" sz="1400" b="1">
                <a:solidFill>
                  <a:srgbClr val="000000"/>
                </a:solidFill>
                <a:latin typeface="Times New Roman" pitchFamily="16" charset="0"/>
              </a:rPr>
              <a:t>Cass., Sez. Lav., sent. 3/2/00 n. 1199)</a:t>
            </a:r>
            <a:r>
              <a:rPr lang="ar-SA" sz="1400" b="1">
                <a:solidFill>
                  <a:srgbClr val="000000"/>
                </a:solidFill>
                <a:latin typeface="Times New Roman" pitchFamily="16" charset="0"/>
                <a:cs typeface="Arial" charset="0"/>
              </a:rPr>
              <a:t>‏</a:t>
            </a:r>
            <a:endParaRPr lang="en-GB" sz="1400" b="1">
              <a:solidFill>
                <a:srgbClr val="000000"/>
              </a:solidFill>
              <a:latin typeface="Times New Roman" pitchFamily="16" charset="0"/>
            </a:endParaRP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egnaposto numero diapositiva 4"/>
          <p:cNvSpPr>
            <a:spLocks noGrp="1"/>
          </p:cNvSpPr>
          <p:nvPr>
            <p:ph type="sldNum" idx="12"/>
          </p:nvPr>
        </p:nvSpPr>
        <p:spPr/>
        <p:txBody>
          <a:bodyPr/>
          <a:lstStyle/>
          <a:p>
            <a:fld id="{744A2185-2ED5-4673-B9AF-CB3A4FDD0937}" type="slidenum">
              <a:rPr lang="en-GB"/>
              <a:pPr/>
              <a:t>16</a:t>
            </a:fld>
            <a:endParaRPr lang="en-GB"/>
          </a:p>
        </p:txBody>
      </p:sp>
      <p:sp>
        <p:nvSpPr>
          <p:cNvPr id="68609" name="Text Box 1"/>
          <p:cNvSpPr txBox="1">
            <a:spLocks noChangeArrowheads="1"/>
          </p:cNvSpPr>
          <p:nvPr/>
        </p:nvSpPr>
        <p:spPr bwMode="auto">
          <a:xfrm>
            <a:off x="152400" y="1066800"/>
            <a:ext cx="8763000" cy="13716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LOCALI </a:t>
            </a:r>
          </a:p>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OBBLIGHI DELL’AMMINISTRAZIONE</a:t>
            </a:r>
          </a:p>
        </p:txBody>
      </p:sp>
      <p:sp>
        <p:nvSpPr>
          <p:cNvPr id="68610" name="AutoShape 2"/>
          <p:cNvSpPr>
            <a:spLocks noChangeArrowheads="1"/>
          </p:cNvSpPr>
          <p:nvPr/>
        </p:nvSpPr>
        <p:spPr bwMode="auto">
          <a:xfrm>
            <a:off x="2514600" y="2819400"/>
            <a:ext cx="4495800" cy="1524000"/>
          </a:xfrm>
          <a:prstGeom prst="leftRightArrowCallout">
            <a:avLst>
              <a:gd name="adj1" fmla="val 25000"/>
              <a:gd name="adj2" fmla="val 24537"/>
              <a:gd name="adj3" fmla="val 36875"/>
              <a:gd name="adj4" fmla="val 50000"/>
            </a:avLst>
          </a:prstGeom>
          <a:noFill/>
          <a:ln w="19080">
            <a:solidFill>
              <a:srgbClr val="000000"/>
            </a:solidFill>
            <a:miter lim="800000"/>
            <a:headEnd/>
            <a:tailEnd/>
          </a:ln>
          <a:effectLst/>
        </p:spPr>
        <p:txBody>
          <a:bodyPr wrap="none" anchor="ctr"/>
          <a:lstStyle/>
          <a:p>
            <a:endParaRPr lang="it-IT"/>
          </a:p>
        </p:txBody>
      </p:sp>
      <p:sp>
        <p:nvSpPr>
          <p:cNvPr id="68611" name="Text Box 3"/>
          <p:cNvSpPr txBox="1">
            <a:spLocks noChangeArrowheads="1"/>
          </p:cNvSpPr>
          <p:nvPr/>
        </p:nvSpPr>
        <p:spPr bwMode="auto">
          <a:xfrm>
            <a:off x="3352800" y="2819400"/>
            <a:ext cx="2819400" cy="13128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L’Amministrazione mette a disposizione delle OO.SS. ed RSU locali idonei</a:t>
            </a:r>
          </a:p>
        </p:txBody>
      </p:sp>
      <p:sp>
        <p:nvSpPr>
          <p:cNvPr id="68612" name="Text Box 4"/>
          <p:cNvSpPr txBox="1">
            <a:spLocks noChangeArrowheads="1"/>
          </p:cNvSpPr>
          <p:nvPr/>
        </p:nvSpPr>
        <p:spPr bwMode="auto">
          <a:xfrm>
            <a:off x="228600" y="3048000"/>
            <a:ext cx="2133600" cy="703263"/>
          </a:xfrm>
          <a:prstGeom prst="rect">
            <a:avLst/>
          </a:prstGeom>
          <a:noFill/>
          <a:ln w="1908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200 o più dipendenti</a:t>
            </a:r>
          </a:p>
        </p:txBody>
      </p:sp>
      <p:sp>
        <p:nvSpPr>
          <p:cNvPr id="68613" name="Text Box 5"/>
          <p:cNvSpPr txBox="1">
            <a:spLocks noChangeArrowheads="1"/>
          </p:cNvSpPr>
          <p:nvPr/>
        </p:nvSpPr>
        <p:spPr bwMode="auto">
          <a:xfrm>
            <a:off x="7086600" y="3124200"/>
            <a:ext cx="1905000" cy="703263"/>
          </a:xfrm>
          <a:prstGeom prst="rect">
            <a:avLst/>
          </a:prstGeom>
          <a:noFill/>
          <a:ln w="2844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Meno di 200 dipendenti</a:t>
            </a:r>
          </a:p>
        </p:txBody>
      </p:sp>
      <p:sp>
        <p:nvSpPr>
          <p:cNvPr id="68614" name="Text Box 6"/>
          <p:cNvSpPr txBox="1">
            <a:spLocks noChangeArrowheads="1"/>
          </p:cNvSpPr>
          <p:nvPr/>
        </p:nvSpPr>
        <p:spPr bwMode="auto">
          <a:xfrm>
            <a:off x="381000" y="5867400"/>
            <a:ext cx="8458200" cy="917575"/>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00"/>
                </a:solidFill>
                <a:latin typeface="Times New Roman" pitchFamily="16" charset="0"/>
              </a:rPr>
              <a:t>Nel caso in cui i soggetti legittimati richiedano la disponibilità di strumentazioni aggiuntive, nulla vieta di concordarne l’utilizzo secondo i livelli di C.I., purchè senza oneri aggiuntivi per l’Amministrazione. </a:t>
            </a:r>
            <a:r>
              <a:rPr lang="en-GB" sz="1400" b="1">
                <a:solidFill>
                  <a:srgbClr val="000000"/>
                </a:solidFill>
                <a:latin typeface="Times New Roman" pitchFamily="16" charset="0"/>
              </a:rPr>
              <a:t>(Nota ARAN 27/5/04 n. 4260)</a:t>
            </a:r>
            <a:r>
              <a:rPr lang="ar-SA" sz="1400" b="1">
                <a:solidFill>
                  <a:srgbClr val="000000"/>
                </a:solidFill>
                <a:latin typeface="Times New Roman" pitchFamily="16" charset="0"/>
                <a:cs typeface="Arial" charset="0"/>
              </a:rPr>
              <a:t>‏</a:t>
            </a:r>
            <a:endParaRPr lang="en-GB" sz="1400" b="1">
              <a:solidFill>
                <a:srgbClr val="000000"/>
              </a:solidFill>
              <a:latin typeface="Times New Roman" pitchFamily="16" charset="0"/>
            </a:endParaRPr>
          </a:p>
        </p:txBody>
      </p:sp>
      <p:sp>
        <p:nvSpPr>
          <p:cNvPr id="68615" name="Line 7"/>
          <p:cNvSpPr>
            <a:spLocks noChangeShapeType="1"/>
          </p:cNvSpPr>
          <p:nvPr/>
        </p:nvSpPr>
        <p:spPr bwMode="auto">
          <a:xfrm flipV="1">
            <a:off x="1143000" y="3805238"/>
            <a:ext cx="1588" cy="390525"/>
          </a:xfrm>
          <a:prstGeom prst="line">
            <a:avLst/>
          </a:prstGeom>
          <a:noFill/>
          <a:ln w="19080">
            <a:solidFill>
              <a:srgbClr val="000000"/>
            </a:solidFill>
            <a:miter lim="800000"/>
            <a:headEnd/>
            <a:tailEnd/>
          </a:ln>
          <a:effectLst/>
        </p:spPr>
        <p:txBody>
          <a:bodyPr/>
          <a:lstStyle/>
          <a:p>
            <a:endParaRPr lang="it-IT"/>
          </a:p>
        </p:txBody>
      </p:sp>
      <p:sp>
        <p:nvSpPr>
          <p:cNvPr id="68616" name="Text Box 8"/>
          <p:cNvSpPr txBox="1">
            <a:spLocks noChangeArrowheads="1"/>
          </p:cNvSpPr>
          <p:nvPr/>
        </p:nvSpPr>
        <p:spPr bwMode="auto">
          <a:xfrm>
            <a:off x="228600" y="4183063"/>
            <a:ext cx="2057400" cy="1311275"/>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Obbligo a mettere </a:t>
            </a:r>
            <a:r>
              <a:rPr lang="en-GB" sz="1600" b="1" u="sng">
                <a:solidFill>
                  <a:srgbClr val="000000"/>
                </a:solidFill>
                <a:latin typeface="Times New Roman" pitchFamily="16" charset="0"/>
              </a:rPr>
              <a:t>permanentemente</a:t>
            </a:r>
            <a:r>
              <a:rPr lang="en-GB" sz="1600" b="1">
                <a:solidFill>
                  <a:srgbClr val="000000"/>
                </a:solidFill>
                <a:latin typeface="Times New Roman" pitchFamily="16" charset="0"/>
              </a:rPr>
              <a:t> a disposizione dei soggetti legittimati un locale idoneo.</a:t>
            </a:r>
          </a:p>
        </p:txBody>
      </p:sp>
      <p:sp>
        <p:nvSpPr>
          <p:cNvPr id="68617" name="Text Box 9"/>
          <p:cNvSpPr txBox="1">
            <a:spLocks noChangeArrowheads="1"/>
          </p:cNvSpPr>
          <p:nvPr/>
        </p:nvSpPr>
        <p:spPr bwMode="auto">
          <a:xfrm>
            <a:off x="6629400" y="4191000"/>
            <a:ext cx="2362200" cy="1554163"/>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Obbligo a mettere a disposizione, su richiesta dei soggetti legittimati, un locale idoneo per lo svolgimento delle riunioni.</a:t>
            </a:r>
          </a:p>
        </p:txBody>
      </p:sp>
      <p:sp>
        <p:nvSpPr>
          <p:cNvPr id="68618" name="Line 10"/>
          <p:cNvSpPr>
            <a:spLocks noChangeShapeType="1"/>
          </p:cNvSpPr>
          <p:nvPr/>
        </p:nvSpPr>
        <p:spPr bwMode="auto">
          <a:xfrm>
            <a:off x="8077200" y="3886200"/>
            <a:ext cx="1588" cy="304800"/>
          </a:xfrm>
          <a:prstGeom prst="line">
            <a:avLst/>
          </a:prstGeom>
          <a:noFill/>
          <a:ln w="19080">
            <a:solidFill>
              <a:srgbClr val="000000"/>
            </a:solidFill>
            <a:miter lim="800000"/>
            <a:headEnd/>
            <a:tailEnd/>
          </a:ln>
          <a:effectLst/>
        </p:spPr>
        <p:txBody>
          <a:bodyP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4"/>
          <p:cNvSpPr>
            <a:spLocks noGrp="1"/>
          </p:cNvSpPr>
          <p:nvPr>
            <p:ph type="sldNum" idx="12"/>
          </p:nvPr>
        </p:nvSpPr>
        <p:spPr/>
        <p:txBody>
          <a:bodyPr/>
          <a:lstStyle/>
          <a:p>
            <a:fld id="{9AB51234-B7C7-4B47-8CB8-256435E475D1}" type="slidenum">
              <a:rPr lang="en-GB"/>
              <a:pPr/>
              <a:t>17</a:t>
            </a:fld>
            <a:endParaRPr lang="en-GB"/>
          </a:p>
        </p:txBody>
      </p:sp>
      <p:sp>
        <p:nvSpPr>
          <p:cNvPr id="69633" name="Text Box 1"/>
          <p:cNvSpPr txBox="1">
            <a:spLocks noChangeArrowheads="1"/>
          </p:cNvSpPr>
          <p:nvPr/>
        </p:nvSpPr>
        <p:spPr bwMode="auto">
          <a:xfrm>
            <a:off x="304800" y="1981200"/>
            <a:ext cx="8686800" cy="685800"/>
          </a:xfrm>
          <a:prstGeom prst="rect">
            <a:avLst/>
          </a:prstGeom>
          <a:solidFill>
            <a:srgbClr val="FF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DISTACCO SINDACALE</a:t>
            </a:r>
          </a:p>
        </p:txBody>
      </p:sp>
      <p:sp>
        <p:nvSpPr>
          <p:cNvPr id="69634" name="Text Box 2"/>
          <p:cNvSpPr txBox="1">
            <a:spLocks noChangeArrowheads="1"/>
          </p:cNvSpPr>
          <p:nvPr/>
        </p:nvSpPr>
        <p:spPr bwMode="auto">
          <a:xfrm>
            <a:off x="1143000" y="2057400"/>
            <a:ext cx="5867400" cy="1371600"/>
          </a:xfrm>
          <a:prstGeom prst="rect">
            <a:avLst/>
          </a:prstGeom>
          <a:noFill/>
          <a:ln w="9525">
            <a:noFill/>
            <a:round/>
            <a:headEnd/>
            <a:tailEnd/>
          </a:ln>
          <a:effectLst/>
        </p:spPr>
        <p:txBody>
          <a:bodyPr wrap="none" anchor="ctr"/>
          <a:lstStyle/>
          <a:p>
            <a:endParaRPr lang="it-IT"/>
          </a:p>
        </p:txBody>
      </p:sp>
      <p:sp>
        <p:nvSpPr>
          <p:cNvPr id="69635" name="AutoShape 3"/>
          <p:cNvSpPr>
            <a:spLocks noChangeArrowheads="1"/>
          </p:cNvSpPr>
          <p:nvPr/>
        </p:nvSpPr>
        <p:spPr bwMode="auto">
          <a:xfrm>
            <a:off x="1524000" y="3048000"/>
            <a:ext cx="6096000" cy="3352800"/>
          </a:xfrm>
          <a:prstGeom prst="foldedCorner">
            <a:avLst>
              <a:gd name="adj" fmla="val 12500"/>
            </a:avLst>
          </a:prstGeom>
          <a:solidFill>
            <a:srgbClr val="CCFFFF"/>
          </a:solidFill>
          <a:ln w="38160">
            <a:solidFill>
              <a:srgbClr val="000000"/>
            </a:solidFill>
            <a:miter lim="800000"/>
            <a:headEnd/>
            <a:tailEnd/>
          </a:ln>
          <a:effectLst>
            <a:outerShdw dist="28497" dir="17774481" algn="ctr" rotWithShape="0">
              <a:srgbClr val="808080"/>
            </a:outerShdw>
          </a:effectLst>
        </p:spPr>
        <p:txBody>
          <a:bodyPr wrap="none" anchor="ctr"/>
          <a:lstStyle/>
          <a:p>
            <a:endParaRPr lang="it-IT"/>
          </a:p>
        </p:txBody>
      </p:sp>
      <p:sp>
        <p:nvSpPr>
          <p:cNvPr id="69636" name="Text Box 4"/>
          <p:cNvSpPr txBox="1">
            <a:spLocks noChangeArrowheads="1"/>
          </p:cNvSpPr>
          <p:nvPr/>
        </p:nvSpPr>
        <p:spPr bwMode="auto">
          <a:xfrm>
            <a:off x="1600200" y="3378200"/>
            <a:ext cx="5943600" cy="2227263"/>
          </a:xfrm>
          <a:prstGeom prst="rect">
            <a:avLst/>
          </a:prstGeom>
          <a:noFill/>
          <a:ln w="9525">
            <a:noFill/>
            <a:round/>
            <a:headEnd/>
            <a:tailEnd/>
          </a:ln>
          <a:effectLst/>
        </p:spPr>
        <p:txBody>
          <a:bodyPr lIns="90000" tIns="46800" rIns="90000" bIns="46800">
            <a:spAutoFit/>
          </a:bodyPr>
          <a:lstStyle/>
          <a:p>
            <a:pPr>
              <a:spcBef>
                <a:spcPts val="1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00"/>
                </a:solidFill>
                <a:latin typeface="Times New Roman" pitchFamily="16" charset="0"/>
              </a:rPr>
              <a:t>Diritto del dirigente sindacale, componente di organismi direttivi statutari di O.S. Rappresentativa, di essere chiamato a svolgere la propria attività nell’ambito della struttura.</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egnaposto numero diapositiva 4"/>
          <p:cNvSpPr>
            <a:spLocks noGrp="1"/>
          </p:cNvSpPr>
          <p:nvPr>
            <p:ph type="sldNum" idx="12"/>
          </p:nvPr>
        </p:nvSpPr>
        <p:spPr/>
        <p:txBody>
          <a:bodyPr/>
          <a:lstStyle/>
          <a:p>
            <a:fld id="{B484988D-CEED-4D9F-AD34-218ADD623731}" type="slidenum">
              <a:rPr lang="en-GB"/>
              <a:pPr/>
              <a:t>18</a:t>
            </a:fld>
            <a:endParaRPr lang="en-GB"/>
          </a:p>
        </p:txBody>
      </p:sp>
      <p:sp>
        <p:nvSpPr>
          <p:cNvPr id="70657" name="Text Box 1"/>
          <p:cNvSpPr txBox="1">
            <a:spLocks noChangeArrowheads="1"/>
          </p:cNvSpPr>
          <p:nvPr/>
        </p:nvSpPr>
        <p:spPr bwMode="auto">
          <a:xfrm>
            <a:off x="1447800" y="228600"/>
            <a:ext cx="7543800" cy="6096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DISTACCO SINDACALE (segue)</a:t>
            </a:r>
            <a:r>
              <a:rPr lang="ar-SA" sz="2800" b="1">
                <a:solidFill>
                  <a:srgbClr val="000099"/>
                </a:solidFill>
                <a:latin typeface="Times New Roman" pitchFamily="16" charset="0"/>
                <a:cs typeface="Arial" charset="0"/>
              </a:rPr>
              <a:t>‏</a:t>
            </a:r>
            <a:endParaRPr lang="en-GB" sz="2800" b="1">
              <a:solidFill>
                <a:srgbClr val="000099"/>
              </a:solidFill>
              <a:latin typeface="Times New Roman" pitchFamily="16" charset="0"/>
            </a:endParaRPr>
          </a:p>
        </p:txBody>
      </p:sp>
      <p:sp>
        <p:nvSpPr>
          <p:cNvPr id="70658" name="Text Box 2"/>
          <p:cNvSpPr txBox="1">
            <a:spLocks noChangeArrowheads="1"/>
          </p:cNvSpPr>
          <p:nvPr/>
        </p:nvSpPr>
        <p:spPr bwMode="auto">
          <a:xfrm>
            <a:off x="457200" y="1352550"/>
            <a:ext cx="1903413" cy="460375"/>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Tipologie</a:t>
            </a:r>
          </a:p>
        </p:txBody>
      </p:sp>
      <p:sp>
        <p:nvSpPr>
          <p:cNvPr id="70659" name="Text Box 3"/>
          <p:cNvSpPr txBox="1">
            <a:spLocks noChangeArrowheads="1"/>
          </p:cNvSpPr>
          <p:nvPr/>
        </p:nvSpPr>
        <p:spPr bwMode="auto">
          <a:xfrm>
            <a:off x="381000" y="4705350"/>
            <a:ext cx="1828800" cy="460375"/>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Limiti</a:t>
            </a:r>
          </a:p>
        </p:txBody>
      </p:sp>
      <p:sp>
        <p:nvSpPr>
          <p:cNvPr id="70660" name="Line 4"/>
          <p:cNvSpPr>
            <a:spLocks noChangeShapeType="1"/>
          </p:cNvSpPr>
          <p:nvPr/>
        </p:nvSpPr>
        <p:spPr bwMode="auto">
          <a:xfrm>
            <a:off x="1295400" y="1828800"/>
            <a:ext cx="1588" cy="1600200"/>
          </a:xfrm>
          <a:prstGeom prst="line">
            <a:avLst/>
          </a:prstGeom>
          <a:noFill/>
          <a:ln w="19080">
            <a:solidFill>
              <a:srgbClr val="000000"/>
            </a:solidFill>
            <a:miter lim="800000"/>
            <a:headEnd/>
            <a:tailEnd/>
          </a:ln>
          <a:effectLst/>
        </p:spPr>
        <p:txBody>
          <a:bodyPr/>
          <a:lstStyle/>
          <a:p>
            <a:endParaRPr lang="it-IT"/>
          </a:p>
        </p:txBody>
      </p:sp>
      <p:sp>
        <p:nvSpPr>
          <p:cNvPr id="70661" name="Line 5"/>
          <p:cNvSpPr>
            <a:spLocks noChangeShapeType="1"/>
          </p:cNvSpPr>
          <p:nvPr/>
        </p:nvSpPr>
        <p:spPr bwMode="auto">
          <a:xfrm flipV="1">
            <a:off x="2438400" y="985838"/>
            <a:ext cx="1295400" cy="542925"/>
          </a:xfrm>
          <a:prstGeom prst="line">
            <a:avLst/>
          </a:prstGeom>
          <a:noFill/>
          <a:ln w="19080">
            <a:solidFill>
              <a:srgbClr val="000000"/>
            </a:solidFill>
            <a:miter lim="800000"/>
            <a:headEnd/>
            <a:tailEnd type="triangle" w="med" len="med"/>
          </a:ln>
          <a:effectLst/>
        </p:spPr>
        <p:txBody>
          <a:bodyPr/>
          <a:lstStyle/>
          <a:p>
            <a:endParaRPr lang="it-IT"/>
          </a:p>
        </p:txBody>
      </p:sp>
      <p:sp>
        <p:nvSpPr>
          <p:cNvPr id="70662" name="Line 6"/>
          <p:cNvSpPr>
            <a:spLocks noChangeShapeType="1"/>
          </p:cNvSpPr>
          <p:nvPr/>
        </p:nvSpPr>
        <p:spPr bwMode="auto">
          <a:xfrm>
            <a:off x="2438400" y="1676400"/>
            <a:ext cx="1295400" cy="381000"/>
          </a:xfrm>
          <a:prstGeom prst="line">
            <a:avLst/>
          </a:prstGeom>
          <a:noFill/>
          <a:ln w="19080">
            <a:solidFill>
              <a:srgbClr val="000000"/>
            </a:solidFill>
            <a:miter lim="800000"/>
            <a:headEnd/>
            <a:tailEnd type="triangle" w="med" len="med"/>
          </a:ln>
          <a:effectLst/>
        </p:spPr>
        <p:txBody>
          <a:bodyPr/>
          <a:lstStyle/>
          <a:p>
            <a:endParaRPr lang="it-IT"/>
          </a:p>
        </p:txBody>
      </p:sp>
      <p:sp>
        <p:nvSpPr>
          <p:cNvPr id="70663" name="Text Box 7"/>
          <p:cNvSpPr txBox="1">
            <a:spLocks noChangeArrowheads="1"/>
          </p:cNvSpPr>
          <p:nvPr/>
        </p:nvSpPr>
        <p:spPr bwMode="auto">
          <a:xfrm>
            <a:off x="3810000" y="990600"/>
            <a:ext cx="5257800" cy="581025"/>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u="sng">
                <a:solidFill>
                  <a:srgbClr val="000000"/>
                </a:solidFill>
                <a:latin typeface="Times New Roman" pitchFamily="16" charset="0"/>
              </a:rPr>
              <a:t>Tempo pieno</a:t>
            </a:r>
            <a:r>
              <a:rPr lang="en-GB" sz="1600" b="1">
                <a:solidFill>
                  <a:srgbClr val="000000"/>
                </a:solidFill>
                <a:latin typeface="Times New Roman" pitchFamily="16" charset="0"/>
              </a:rPr>
              <a:t>: tutti i giorni lavorativi nel periodo interessato dal distacco</a:t>
            </a:r>
          </a:p>
        </p:txBody>
      </p:sp>
      <p:sp>
        <p:nvSpPr>
          <p:cNvPr id="70664" name="Text Box 8"/>
          <p:cNvSpPr txBox="1">
            <a:spLocks noChangeArrowheads="1"/>
          </p:cNvSpPr>
          <p:nvPr/>
        </p:nvSpPr>
        <p:spPr bwMode="auto">
          <a:xfrm>
            <a:off x="3810000" y="1676400"/>
            <a:ext cx="5257800" cy="1066800"/>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u="sng">
                <a:solidFill>
                  <a:srgbClr val="000000"/>
                </a:solidFill>
                <a:latin typeface="Times New Roman" pitchFamily="16" charset="0"/>
              </a:rPr>
              <a:t>Tempo parziale</a:t>
            </a:r>
            <a:r>
              <a:rPr lang="en-GB" sz="1600" b="1">
                <a:solidFill>
                  <a:srgbClr val="000000"/>
                </a:solidFill>
                <a:latin typeface="Times New Roman" pitchFamily="16" charset="0"/>
              </a:rPr>
              <a:t>: fruibilità del distacco frazionato nel periodo interessato, secondo le modalità tipiche dell’ istituto del p.t.. I periodi di assenza devono essere </a:t>
            </a:r>
            <a:r>
              <a:rPr lang="en-GB" sz="1600" b="1" i="1">
                <a:solidFill>
                  <a:srgbClr val="000000"/>
                </a:solidFill>
                <a:latin typeface="Times New Roman" pitchFamily="16" charset="0"/>
              </a:rPr>
              <a:t>preventivamente</a:t>
            </a:r>
            <a:r>
              <a:rPr lang="en-GB" sz="1600" b="1">
                <a:solidFill>
                  <a:srgbClr val="000000"/>
                </a:solidFill>
                <a:latin typeface="Times New Roman" pitchFamily="16" charset="0"/>
              </a:rPr>
              <a:t> concordati con l’Amministrazione </a:t>
            </a:r>
          </a:p>
        </p:txBody>
      </p:sp>
      <p:sp>
        <p:nvSpPr>
          <p:cNvPr id="70665" name="Line 9"/>
          <p:cNvSpPr>
            <a:spLocks noChangeShapeType="1"/>
          </p:cNvSpPr>
          <p:nvPr/>
        </p:nvSpPr>
        <p:spPr bwMode="auto">
          <a:xfrm>
            <a:off x="2209800" y="4953000"/>
            <a:ext cx="1371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0666" name="Text Box 10"/>
          <p:cNvSpPr txBox="1">
            <a:spLocks noChangeArrowheads="1"/>
          </p:cNvSpPr>
          <p:nvPr/>
        </p:nvSpPr>
        <p:spPr bwMode="auto">
          <a:xfrm>
            <a:off x="3810000" y="4473575"/>
            <a:ext cx="5181600" cy="1066800"/>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Il contingente dei distacchi disponibile per le OO.SS. È stabilito dal CCNQ vigente in tema di prerogative sindacali. L’attribuzione è proporzionale al grado di rappresentatività.</a:t>
            </a:r>
          </a:p>
        </p:txBody>
      </p:sp>
      <p:sp>
        <p:nvSpPr>
          <p:cNvPr id="70667" name="Line 11"/>
          <p:cNvSpPr>
            <a:spLocks noChangeShapeType="1"/>
          </p:cNvSpPr>
          <p:nvPr/>
        </p:nvSpPr>
        <p:spPr bwMode="auto">
          <a:xfrm>
            <a:off x="1295400" y="5181600"/>
            <a:ext cx="1588" cy="685800"/>
          </a:xfrm>
          <a:prstGeom prst="line">
            <a:avLst/>
          </a:prstGeom>
          <a:noFill/>
          <a:ln w="19080">
            <a:solidFill>
              <a:srgbClr val="000000"/>
            </a:solidFill>
            <a:miter lim="800000"/>
            <a:headEnd/>
            <a:tailEnd/>
          </a:ln>
          <a:effectLst/>
        </p:spPr>
        <p:txBody>
          <a:bodyPr/>
          <a:lstStyle/>
          <a:p>
            <a:endParaRPr lang="it-IT"/>
          </a:p>
        </p:txBody>
      </p:sp>
      <p:sp>
        <p:nvSpPr>
          <p:cNvPr id="70668" name="Text Box 12"/>
          <p:cNvSpPr txBox="1">
            <a:spLocks noChangeArrowheads="1"/>
          </p:cNvSpPr>
          <p:nvPr/>
        </p:nvSpPr>
        <p:spPr bwMode="auto">
          <a:xfrm>
            <a:off x="457200" y="5867400"/>
            <a:ext cx="1981200" cy="398463"/>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Titolarità</a:t>
            </a:r>
          </a:p>
        </p:txBody>
      </p:sp>
      <p:sp>
        <p:nvSpPr>
          <p:cNvPr id="70669" name="Line 13"/>
          <p:cNvSpPr>
            <a:spLocks noChangeShapeType="1"/>
          </p:cNvSpPr>
          <p:nvPr/>
        </p:nvSpPr>
        <p:spPr bwMode="auto">
          <a:xfrm>
            <a:off x="2438400" y="6096000"/>
            <a:ext cx="12954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0670" name="Text Box 14"/>
          <p:cNvSpPr txBox="1">
            <a:spLocks noChangeArrowheads="1"/>
          </p:cNvSpPr>
          <p:nvPr/>
        </p:nvSpPr>
        <p:spPr bwMode="auto">
          <a:xfrm>
            <a:off x="4038600" y="5943600"/>
            <a:ext cx="4953000" cy="581025"/>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Confederazioni e Federazioni di OO.SS. rappresentative.</a:t>
            </a:r>
          </a:p>
        </p:txBody>
      </p:sp>
      <p:sp>
        <p:nvSpPr>
          <p:cNvPr id="70671" name="Text Box 15"/>
          <p:cNvSpPr txBox="1">
            <a:spLocks noChangeArrowheads="1"/>
          </p:cNvSpPr>
          <p:nvPr/>
        </p:nvSpPr>
        <p:spPr bwMode="auto">
          <a:xfrm>
            <a:off x="533400" y="3429000"/>
            <a:ext cx="1752600" cy="460375"/>
          </a:xfrm>
          <a:prstGeom prst="rect">
            <a:avLst/>
          </a:prstGeom>
          <a:solidFill>
            <a:srgbClr val="CCFFFF"/>
          </a:solidFill>
          <a:ln w="9525">
            <a:noFill/>
            <a:round/>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Durata</a:t>
            </a:r>
          </a:p>
        </p:txBody>
      </p:sp>
      <p:sp>
        <p:nvSpPr>
          <p:cNvPr id="70672" name="Rectangle 16"/>
          <p:cNvSpPr>
            <a:spLocks noChangeArrowheads="1"/>
          </p:cNvSpPr>
          <p:nvPr/>
        </p:nvSpPr>
        <p:spPr bwMode="auto">
          <a:xfrm flipH="1">
            <a:off x="533400" y="3429000"/>
            <a:ext cx="1752600" cy="457200"/>
          </a:xfrm>
          <a:prstGeom prst="rect">
            <a:avLst/>
          </a:prstGeom>
          <a:noFill/>
          <a:ln w="12600">
            <a:solidFill>
              <a:srgbClr val="000000"/>
            </a:solidFill>
            <a:miter lim="800000"/>
            <a:headEnd/>
            <a:tailEnd/>
          </a:ln>
          <a:effectLst/>
        </p:spPr>
        <p:txBody>
          <a:bodyPr wrap="none" anchor="ctr"/>
          <a:lstStyle/>
          <a:p>
            <a:endParaRPr lang="it-IT"/>
          </a:p>
        </p:txBody>
      </p:sp>
      <p:sp>
        <p:nvSpPr>
          <p:cNvPr id="70673" name="Line 17"/>
          <p:cNvSpPr>
            <a:spLocks noChangeShapeType="1"/>
          </p:cNvSpPr>
          <p:nvPr/>
        </p:nvSpPr>
        <p:spPr bwMode="auto">
          <a:xfrm flipV="1">
            <a:off x="2362200" y="3195638"/>
            <a:ext cx="1371600" cy="314325"/>
          </a:xfrm>
          <a:prstGeom prst="line">
            <a:avLst/>
          </a:prstGeom>
          <a:noFill/>
          <a:ln w="19080">
            <a:solidFill>
              <a:srgbClr val="000000"/>
            </a:solidFill>
            <a:miter lim="800000"/>
            <a:headEnd/>
            <a:tailEnd type="triangle" w="med" len="med"/>
          </a:ln>
          <a:effectLst/>
        </p:spPr>
        <p:txBody>
          <a:bodyPr/>
          <a:lstStyle/>
          <a:p>
            <a:endParaRPr lang="it-IT"/>
          </a:p>
        </p:txBody>
      </p:sp>
      <p:sp>
        <p:nvSpPr>
          <p:cNvPr id="70674" name="Line 18"/>
          <p:cNvSpPr>
            <a:spLocks noChangeShapeType="1"/>
          </p:cNvSpPr>
          <p:nvPr/>
        </p:nvSpPr>
        <p:spPr bwMode="auto">
          <a:xfrm>
            <a:off x="2362200" y="3810000"/>
            <a:ext cx="1371600" cy="152400"/>
          </a:xfrm>
          <a:prstGeom prst="line">
            <a:avLst/>
          </a:prstGeom>
          <a:noFill/>
          <a:ln w="19080">
            <a:solidFill>
              <a:srgbClr val="000000"/>
            </a:solidFill>
            <a:miter lim="800000"/>
            <a:headEnd/>
            <a:tailEnd type="triangle" w="med" len="med"/>
          </a:ln>
          <a:effectLst/>
        </p:spPr>
        <p:txBody>
          <a:bodyPr/>
          <a:lstStyle/>
          <a:p>
            <a:endParaRPr lang="it-IT"/>
          </a:p>
        </p:txBody>
      </p:sp>
      <p:sp>
        <p:nvSpPr>
          <p:cNvPr id="70675" name="Text Box 19"/>
          <p:cNvSpPr txBox="1">
            <a:spLocks noChangeArrowheads="1"/>
          </p:cNvSpPr>
          <p:nvPr/>
        </p:nvSpPr>
        <p:spPr bwMode="auto">
          <a:xfrm>
            <a:off x="3962400" y="3048000"/>
            <a:ext cx="2667000" cy="336550"/>
          </a:xfrm>
          <a:prstGeom prst="rect">
            <a:avLst/>
          </a:prstGeom>
          <a:noFill/>
          <a:ln w="9525">
            <a:noFill/>
            <a:round/>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A tempo indeterminato</a:t>
            </a:r>
          </a:p>
        </p:txBody>
      </p:sp>
      <p:sp>
        <p:nvSpPr>
          <p:cNvPr id="70676" name="Rectangle 20"/>
          <p:cNvSpPr>
            <a:spLocks noChangeArrowheads="1"/>
          </p:cNvSpPr>
          <p:nvPr/>
        </p:nvSpPr>
        <p:spPr bwMode="auto">
          <a:xfrm>
            <a:off x="3886200" y="2971800"/>
            <a:ext cx="2895600" cy="533400"/>
          </a:xfrm>
          <a:prstGeom prst="rect">
            <a:avLst/>
          </a:prstGeom>
          <a:noFill/>
          <a:ln w="19080">
            <a:solidFill>
              <a:srgbClr val="000000"/>
            </a:solidFill>
            <a:miter lim="800000"/>
            <a:headEnd/>
            <a:tailEnd/>
          </a:ln>
          <a:effectLst/>
        </p:spPr>
        <p:txBody>
          <a:bodyPr wrap="none" anchor="ctr"/>
          <a:lstStyle/>
          <a:p>
            <a:endParaRPr lang="it-IT"/>
          </a:p>
        </p:txBody>
      </p:sp>
      <p:sp>
        <p:nvSpPr>
          <p:cNvPr id="70677" name="Rectangle 21"/>
          <p:cNvSpPr>
            <a:spLocks noChangeArrowheads="1"/>
          </p:cNvSpPr>
          <p:nvPr/>
        </p:nvSpPr>
        <p:spPr bwMode="auto">
          <a:xfrm>
            <a:off x="3886200" y="3657600"/>
            <a:ext cx="2895600" cy="457200"/>
          </a:xfrm>
          <a:prstGeom prst="rect">
            <a:avLst/>
          </a:prstGeom>
          <a:noFill/>
          <a:ln w="19080">
            <a:solidFill>
              <a:srgbClr val="000000"/>
            </a:solidFill>
            <a:miter lim="800000"/>
            <a:headEnd/>
            <a:tailEnd/>
          </a:ln>
          <a:effectLst/>
        </p:spPr>
        <p:txBody>
          <a:bodyPr wrap="none" anchor="ctr"/>
          <a:lstStyle/>
          <a:p>
            <a:endParaRPr lang="it-IT"/>
          </a:p>
        </p:txBody>
      </p:sp>
      <p:sp>
        <p:nvSpPr>
          <p:cNvPr id="70678" name="Text Box 22"/>
          <p:cNvSpPr txBox="1">
            <a:spLocks noChangeArrowheads="1"/>
          </p:cNvSpPr>
          <p:nvPr/>
        </p:nvSpPr>
        <p:spPr bwMode="auto">
          <a:xfrm>
            <a:off x="4038600" y="3733800"/>
            <a:ext cx="2743200" cy="336550"/>
          </a:xfrm>
          <a:prstGeom prst="rect">
            <a:avLst/>
          </a:prstGeom>
          <a:noFill/>
          <a:ln w="9525">
            <a:noFill/>
            <a:round/>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Per un periodo di tempo</a:t>
            </a:r>
          </a:p>
        </p:txBody>
      </p:sp>
      <p:sp>
        <p:nvSpPr>
          <p:cNvPr id="70679" name="Line 23"/>
          <p:cNvSpPr>
            <a:spLocks noChangeShapeType="1"/>
          </p:cNvSpPr>
          <p:nvPr/>
        </p:nvSpPr>
        <p:spPr bwMode="auto">
          <a:xfrm>
            <a:off x="1295400" y="3886200"/>
            <a:ext cx="1588" cy="838200"/>
          </a:xfrm>
          <a:prstGeom prst="line">
            <a:avLst/>
          </a:prstGeom>
          <a:noFill/>
          <a:ln w="19080">
            <a:solidFill>
              <a:srgbClr val="000000"/>
            </a:solidFill>
            <a:miter lim="800000"/>
            <a:headEnd/>
            <a:tailEnd/>
          </a:ln>
          <a:effectLst/>
        </p:spPr>
        <p:txBody>
          <a:bodyP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4"/>
          <p:cNvSpPr>
            <a:spLocks noGrp="1"/>
          </p:cNvSpPr>
          <p:nvPr>
            <p:ph type="sldNum" idx="12"/>
          </p:nvPr>
        </p:nvSpPr>
        <p:spPr/>
        <p:txBody>
          <a:bodyPr/>
          <a:lstStyle/>
          <a:p>
            <a:fld id="{3859DF68-C454-4BB9-9C9E-B619FE76BDC5}" type="slidenum">
              <a:rPr lang="en-GB"/>
              <a:pPr/>
              <a:t>19</a:t>
            </a:fld>
            <a:endParaRPr lang="en-GB"/>
          </a:p>
        </p:txBody>
      </p:sp>
      <p:sp>
        <p:nvSpPr>
          <p:cNvPr id="71681" name="Text Box 1"/>
          <p:cNvSpPr txBox="1">
            <a:spLocks noChangeArrowheads="1"/>
          </p:cNvSpPr>
          <p:nvPr/>
        </p:nvSpPr>
        <p:spPr bwMode="auto">
          <a:xfrm>
            <a:off x="152400" y="1143000"/>
            <a:ext cx="8686800" cy="609600"/>
          </a:xfrm>
          <a:prstGeom prst="rect">
            <a:avLst/>
          </a:prstGeom>
          <a:solidFill>
            <a:srgbClr val="FF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ASPETTATIVA SINDACALE</a:t>
            </a:r>
          </a:p>
        </p:txBody>
      </p:sp>
      <p:sp>
        <p:nvSpPr>
          <p:cNvPr id="71682" name="Text Box 2"/>
          <p:cNvSpPr txBox="1">
            <a:spLocks noChangeArrowheads="1"/>
          </p:cNvSpPr>
          <p:nvPr/>
        </p:nvSpPr>
        <p:spPr bwMode="auto">
          <a:xfrm>
            <a:off x="1143000" y="2438400"/>
            <a:ext cx="5867400" cy="1676400"/>
          </a:xfrm>
          <a:prstGeom prst="rect">
            <a:avLst/>
          </a:prstGeom>
          <a:noFill/>
          <a:ln w="9525">
            <a:noFill/>
            <a:round/>
            <a:headEnd/>
            <a:tailEnd/>
          </a:ln>
          <a:effectLst/>
        </p:spPr>
        <p:txBody>
          <a:bodyPr lIns="90000" tIns="46800" rIns="90000" bIns="46800"/>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Prerogativa che consente al dirigente sindacale facente parte di organismi direttivi statutari di svolgere attività nell’ambito dell’O.S.  stessa sino al termine del mandato, mantenendo il diritto alla conservazione del posto senza retribuzione. </a:t>
            </a:r>
          </a:p>
        </p:txBody>
      </p:sp>
      <p:sp>
        <p:nvSpPr>
          <p:cNvPr id="71683" name="AutoShape 3"/>
          <p:cNvSpPr>
            <a:spLocks noChangeArrowheads="1"/>
          </p:cNvSpPr>
          <p:nvPr/>
        </p:nvSpPr>
        <p:spPr bwMode="auto">
          <a:xfrm>
            <a:off x="1066800" y="2362200"/>
            <a:ext cx="5943600" cy="1981200"/>
          </a:xfrm>
          <a:prstGeom prst="foldedCorner">
            <a:avLst>
              <a:gd name="adj" fmla="val 12500"/>
            </a:avLst>
          </a:prstGeom>
          <a:noFill/>
          <a:ln w="25560">
            <a:solidFill>
              <a:srgbClr val="000000"/>
            </a:solidFill>
            <a:miter lim="800000"/>
            <a:headEnd/>
            <a:tailEnd/>
          </a:ln>
          <a:effectLst>
            <a:outerShdw dist="28497" dir="17774481" algn="ctr" rotWithShape="0">
              <a:srgbClr val="808080"/>
            </a:outerShdw>
          </a:effectLst>
        </p:spPr>
        <p:txBody>
          <a:bodyPr wrap="none" anchor="ctr"/>
          <a:lstStyle/>
          <a:p>
            <a:endParaRPr lang="it-IT"/>
          </a:p>
        </p:txBody>
      </p:sp>
      <p:sp>
        <p:nvSpPr>
          <p:cNvPr id="71684" name="AutoShape 4"/>
          <p:cNvSpPr>
            <a:spLocks noChangeArrowheads="1"/>
          </p:cNvSpPr>
          <p:nvPr/>
        </p:nvSpPr>
        <p:spPr bwMode="auto">
          <a:xfrm>
            <a:off x="152400" y="2514600"/>
            <a:ext cx="685800" cy="3657600"/>
          </a:xfrm>
          <a:prstGeom prst="curvedRightArrow">
            <a:avLst>
              <a:gd name="adj1" fmla="val 46667"/>
              <a:gd name="adj2" fmla="val 213333"/>
              <a:gd name="adj3" fmla="val 33333"/>
            </a:avLst>
          </a:prstGeom>
          <a:solidFill>
            <a:srgbClr val="008000"/>
          </a:solidFill>
          <a:ln w="9360">
            <a:solidFill>
              <a:srgbClr val="000000"/>
            </a:solidFill>
            <a:miter lim="800000"/>
            <a:headEnd/>
            <a:tailEnd/>
          </a:ln>
          <a:effectLst/>
        </p:spPr>
        <p:txBody>
          <a:bodyPr wrap="none" anchor="ctr"/>
          <a:lstStyle/>
          <a:p>
            <a:endParaRPr lang="it-IT"/>
          </a:p>
        </p:txBody>
      </p:sp>
      <p:sp>
        <p:nvSpPr>
          <p:cNvPr id="71685" name="Text Box 5"/>
          <p:cNvSpPr txBox="1">
            <a:spLocks noChangeArrowheads="1"/>
          </p:cNvSpPr>
          <p:nvPr/>
        </p:nvSpPr>
        <p:spPr bwMode="auto">
          <a:xfrm>
            <a:off x="1219200" y="5222875"/>
            <a:ext cx="7391400" cy="398463"/>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DISCIPLINA ANALOGA A QUELLA SUI DISTACCHI</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4"/>
          <p:cNvSpPr>
            <a:spLocks noGrp="1"/>
          </p:cNvSpPr>
          <p:nvPr>
            <p:ph type="sldNum" idx="12"/>
          </p:nvPr>
        </p:nvSpPr>
        <p:spPr/>
        <p:txBody>
          <a:bodyPr/>
          <a:lstStyle/>
          <a:p>
            <a:fld id="{5BD0B3BA-ECDB-41C6-B23B-B26C4A7B25B2}" type="slidenum">
              <a:rPr lang="en-GB"/>
              <a:pPr/>
              <a:t>2</a:t>
            </a:fld>
            <a:endParaRPr lang="en-GB"/>
          </a:p>
        </p:txBody>
      </p:sp>
      <p:sp>
        <p:nvSpPr>
          <p:cNvPr id="52225" name="Text Box 1"/>
          <p:cNvSpPr txBox="1">
            <a:spLocks noChangeArrowheads="1"/>
          </p:cNvSpPr>
          <p:nvPr/>
        </p:nvSpPr>
        <p:spPr bwMode="auto">
          <a:xfrm>
            <a:off x="395288" y="836613"/>
            <a:ext cx="8534400" cy="460375"/>
          </a:xfrm>
          <a:prstGeom prst="rect">
            <a:avLst/>
          </a:prstGeom>
          <a:solidFill>
            <a:srgbClr val="99CC00"/>
          </a:solidFill>
          <a:ln w="3816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LE PREROGATIVE SINDACALI</a:t>
            </a:r>
          </a:p>
        </p:txBody>
      </p:sp>
      <p:sp>
        <p:nvSpPr>
          <p:cNvPr id="52226" name="Rectangle 2"/>
          <p:cNvSpPr>
            <a:spLocks noChangeArrowheads="1"/>
          </p:cNvSpPr>
          <p:nvPr/>
        </p:nvSpPr>
        <p:spPr bwMode="auto">
          <a:xfrm>
            <a:off x="3962400" y="3429000"/>
            <a:ext cx="3733800" cy="366713"/>
          </a:xfrm>
          <a:prstGeom prst="rect">
            <a:avLst/>
          </a:prstGeom>
          <a:noFill/>
          <a:ln w="9525">
            <a:noFill/>
            <a:round/>
            <a:headEnd/>
            <a:tailEnd/>
          </a:ln>
          <a:effectLst/>
        </p:spPr>
        <p:txBody>
          <a:bodyPr wrap="none" anchor="ctr"/>
          <a:lstStyle/>
          <a:p>
            <a:endParaRPr lang="it-IT"/>
          </a:p>
        </p:txBody>
      </p:sp>
      <p:sp>
        <p:nvSpPr>
          <p:cNvPr id="52227" name="Text Box 3"/>
          <p:cNvSpPr txBox="1">
            <a:spLocks noChangeArrowheads="1"/>
          </p:cNvSpPr>
          <p:nvPr/>
        </p:nvSpPr>
        <p:spPr bwMode="auto">
          <a:xfrm>
            <a:off x="1619250" y="2781300"/>
            <a:ext cx="5707063" cy="3606800"/>
          </a:xfrm>
          <a:prstGeom prst="rect">
            <a:avLst/>
          </a:prstGeom>
          <a:noFill/>
          <a:ln w="19080">
            <a:solidFill>
              <a:srgbClr val="000000"/>
            </a:solidFill>
            <a:miter lim="800000"/>
            <a:headEnd/>
            <a:tailEnd/>
          </a:ln>
          <a:effectLst/>
        </p:spPr>
        <p:txBody>
          <a:bodyPr lIns="90000" tIns="46800" rIns="90000" bIns="46800">
            <a:spAutoFit/>
          </a:bodyPr>
          <a:lstStyle/>
          <a:p>
            <a:pPr marL="338138" indent="-338138">
              <a:spcBef>
                <a:spcPts val="1500"/>
              </a:spcBef>
              <a:buClr>
                <a:srgbClr val="990099"/>
              </a:buClr>
              <a:buFont typeface="Arial" charset="0"/>
              <a:buAutoNum type="arabicParen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400" b="1">
                <a:solidFill>
                  <a:srgbClr val="990099"/>
                </a:solidFill>
                <a:latin typeface="Times New Roman" pitchFamily="16" charset="0"/>
              </a:rPr>
              <a:t>Diritto di assemblea</a:t>
            </a:r>
          </a:p>
          <a:p>
            <a:pPr marL="338138" indent="-338138">
              <a:spcBef>
                <a:spcPts val="1500"/>
              </a:spcBef>
              <a:buClr>
                <a:srgbClr val="990099"/>
              </a:buClr>
              <a:buFont typeface="Arial" charset="0"/>
              <a:buAutoNum type="arabicParen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400" b="1">
                <a:solidFill>
                  <a:srgbClr val="990099"/>
                </a:solidFill>
                <a:latin typeface="Times New Roman" pitchFamily="16" charset="0"/>
              </a:rPr>
              <a:t>Diritto di affissione</a:t>
            </a:r>
          </a:p>
          <a:p>
            <a:pPr marL="338138" indent="-338138">
              <a:spcBef>
                <a:spcPts val="1500"/>
              </a:spcBef>
              <a:buClr>
                <a:srgbClr val="990099"/>
              </a:buClr>
              <a:buFont typeface="Arial" charset="0"/>
              <a:buAutoNum type="arabicParen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400" b="1">
                <a:solidFill>
                  <a:srgbClr val="990099"/>
                </a:solidFill>
                <a:latin typeface="Times New Roman" pitchFamily="16" charset="0"/>
              </a:rPr>
              <a:t>Diritto ai locali</a:t>
            </a:r>
          </a:p>
          <a:p>
            <a:pPr marL="338138" indent="-338138">
              <a:spcBef>
                <a:spcPts val="1500"/>
              </a:spcBef>
              <a:buClr>
                <a:srgbClr val="990099"/>
              </a:buClr>
              <a:buFont typeface="Arial" charset="0"/>
              <a:buAutoNum type="arabicParen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400" b="1">
                <a:solidFill>
                  <a:srgbClr val="990099"/>
                </a:solidFill>
                <a:latin typeface="Times New Roman" pitchFamily="16" charset="0"/>
              </a:rPr>
              <a:t>Diritto ai permessi sindacali</a:t>
            </a:r>
          </a:p>
          <a:p>
            <a:pPr marL="338138" indent="-338138">
              <a:spcBef>
                <a:spcPts val="1500"/>
              </a:spcBef>
              <a:buClr>
                <a:srgbClr val="990099"/>
              </a:buClr>
              <a:buFont typeface="Arial" charset="0"/>
              <a:buAutoNum type="arabicParen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400" b="1">
                <a:solidFill>
                  <a:srgbClr val="990099"/>
                </a:solidFill>
                <a:latin typeface="Times New Roman" pitchFamily="16" charset="0"/>
              </a:rPr>
              <a:t>Diritto ai distacchi e alle aspettative sindacali</a:t>
            </a:r>
          </a:p>
          <a:p>
            <a:pPr marL="338138" indent="-338138">
              <a:spcBef>
                <a:spcPts val="1500"/>
              </a:spcBef>
              <a:buClr>
                <a:srgbClr val="990099"/>
              </a:buClr>
              <a:buFont typeface="Arial" charset="0"/>
              <a:buAutoNum type="arabicParen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400" b="1">
                <a:solidFill>
                  <a:srgbClr val="990099"/>
                </a:solidFill>
                <a:latin typeface="Times New Roman" pitchFamily="16" charset="0"/>
              </a:rPr>
              <a:t>Tutela del dirigente sindacale</a:t>
            </a:r>
          </a:p>
        </p:txBody>
      </p:sp>
      <p:sp>
        <p:nvSpPr>
          <p:cNvPr id="52228" name="Text Box 4"/>
          <p:cNvSpPr txBox="1">
            <a:spLocks noChangeArrowheads="1"/>
          </p:cNvSpPr>
          <p:nvPr/>
        </p:nvSpPr>
        <p:spPr bwMode="auto">
          <a:xfrm>
            <a:off x="3276600" y="5715000"/>
            <a:ext cx="5257800" cy="579438"/>
          </a:xfrm>
          <a:prstGeom prst="rect">
            <a:avLst/>
          </a:prstGeom>
          <a:noFill/>
          <a:ln w="9525">
            <a:noFill/>
            <a:round/>
            <a:headEnd/>
            <a:tailEnd/>
          </a:ln>
          <a:effectLst/>
        </p:spPr>
        <p:txBody>
          <a:bodyPr wrap="none" anchor="ct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4"/>
          <p:cNvSpPr>
            <a:spLocks noGrp="1"/>
          </p:cNvSpPr>
          <p:nvPr>
            <p:ph type="sldNum" idx="12"/>
          </p:nvPr>
        </p:nvSpPr>
        <p:spPr/>
        <p:txBody>
          <a:bodyPr/>
          <a:lstStyle/>
          <a:p>
            <a:fld id="{CD6EA579-A052-46A3-AA0D-4A6610286F47}" type="slidenum">
              <a:rPr lang="en-GB"/>
              <a:pPr/>
              <a:t>20</a:t>
            </a:fld>
            <a:endParaRPr lang="en-GB"/>
          </a:p>
        </p:txBody>
      </p:sp>
      <p:sp>
        <p:nvSpPr>
          <p:cNvPr id="72705" name="Text Box 1"/>
          <p:cNvSpPr txBox="1">
            <a:spLocks noChangeArrowheads="1"/>
          </p:cNvSpPr>
          <p:nvPr/>
        </p:nvSpPr>
        <p:spPr bwMode="auto">
          <a:xfrm>
            <a:off x="152400" y="1143000"/>
            <a:ext cx="8686800" cy="609600"/>
          </a:xfrm>
          <a:prstGeom prst="rect">
            <a:avLst/>
          </a:prstGeom>
          <a:solidFill>
            <a:srgbClr val="FF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PERMESSI SINDACALI</a:t>
            </a:r>
          </a:p>
        </p:txBody>
      </p:sp>
      <p:sp>
        <p:nvSpPr>
          <p:cNvPr id="72706" name="Text Box 2"/>
          <p:cNvSpPr txBox="1">
            <a:spLocks noChangeArrowheads="1"/>
          </p:cNvSpPr>
          <p:nvPr/>
        </p:nvSpPr>
        <p:spPr bwMode="auto">
          <a:xfrm>
            <a:off x="1066800" y="2438400"/>
            <a:ext cx="5943600" cy="1905000"/>
          </a:xfrm>
          <a:prstGeom prst="rect">
            <a:avLst/>
          </a:prstGeom>
          <a:noFill/>
          <a:ln w="9525">
            <a:noFill/>
            <a:round/>
            <a:headEnd/>
            <a:tailEnd/>
          </a:ln>
          <a:effectLst/>
        </p:spPr>
        <p:txBody>
          <a:bodyPr lIns="90000" tIns="46800" rIns="90000" bIns="46800"/>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Prerogativa attribuita alle OO.SS. Rappresentative ed alla RSU, volta a garantire l’espletamento dell’attività sindacale</a:t>
            </a:r>
            <a:r>
              <a:rPr lang="en-GB" sz="2000" b="1">
                <a:solidFill>
                  <a:srgbClr val="000000"/>
                </a:solidFill>
                <a:latin typeface="Times New Roman" pitchFamily="16" charset="0"/>
              </a:rPr>
              <a:t>.</a:t>
            </a:r>
          </a:p>
        </p:txBody>
      </p:sp>
      <p:sp>
        <p:nvSpPr>
          <p:cNvPr id="72707" name="AutoShape 3"/>
          <p:cNvSpPr>
            <a:spLocks noChangeArrowheads="1"/>
          </p:cNvSpPr>
          <p:nvPr/>
        </p:nvSpPr>
        <p:spPr bwMode="auto">
          <a:xfrm>
            <a:off x="1066800" y="2362200"/>
            <a:ext cx="5943600" cy="1981200"/>
          </a:xfrm>
          <a:prstGeom prst="foldedCorner">
            <a:avLst>
              <a:gd name="adj" fmla="val 12500"/>
            </a:avLst>
          </a:prstGeom>
          <a:noFill/>
          <a:ln w="25560">
            <a:solidFill>
              <a:srgbClr val="000000"/>
            </a:solidFill>
            <a:miter lim="800000"/>
            <a:headEnd/>
            <a:tailEnd/>
          </a:ln>
          <a:effectLst>
            <a:outerShdw dist="28497" dir="17774481" algn="ctr" rotWithShape="0">
              <a:srgbClr val="808080"/>
            </a:outerShdw>
          </a:effectLst>
        </p:spPr>
        <p:txBody>
          <a:bodyPr wrap="none" anchor="ctr"/>
          <a:lstStyle/>
          <a:p>
            <a:endParaRPr lang="it-IT"/>
          </a:p>
        </p:txBody>
      </p:sp>
      <p:sp>
        <p:nvSpPr>
          <p:cNvPr id="72708" name="AutoShape 4"/>
          <p:cNvSpPr>
            <a:spLocks noChangeArrowheads="1"/>
          </p:cNvSpPr>
          <p:nvPr/>
        </p:nvSpPr>
        <p:spPr bwMode="auto">
          <a:xfrm>
            <a:off x="152400" y="2514600"/>
            <a:ext cx="685800" cy="3657600"/>
          </a:xfrm>
          <a:prstGeom prst="curvedRightArrow">
            <a:avLst>
              <a:gd name="adj1" fmla="val 46667"/>
              <a:gd name="adj2" fmla="val 213333"/>
              <a:gd name="adj3" fmla="val 33333"/>
            </a:avLst>
          </a:prstGeom>
          <a:solidFill>
            <a:srgbClr val="008000"/>
          </a:solidFill>
          <a:ln w="9360">
            <a:solidFill>
              <a:srgbClr val="000000"/>
            </a:solidFill>
            <a:miter lim="800000"/>
            <a:headEnd/>
            <a:tailEnd/>
          </a:ln>
          <a:effectLst/>
        </p:spPr>
        <p:txBody>
          <a:bodyPr wrap="none" anchor="ctr"/>
          <a:lstStyle/>
          <a:p>
            <a:endParaRPr lang="it-IT"/>
          </a:p>
        </p:txBody>
      </p:sp>
      <p:sp>
        <p:nvSpPr>
          <p:cNvPr id="72709" name="Text Box 5"/>
          <p:cNvSpPr txBox="1">
            <a:spLocks noChangeArrowheads="1"/>
          </p:cNvSpPr>
          <p:nvPr/>
        </p:nvSpPr>
        <p:spPr bwMode="auto">
          <a:xfrm>
            <a:off x="1066800" y="5029200"/>
            <a:ext cx="7391400" cy="1557338"/>
          </a:xfrm>
          <a:prstGeom prst="rect">
            <a:avLst/>
          </a:prstGeom>
          <a:noFill/>
          <a:ln w="19080">
            <a:solidFill>
              <a:srgbClr val="000000"/>
            </a:solidFill>
            <a:miter lim="800000"/>
            <a:headEnd/>
            <a:tailEnd/>
          </a:ln>
          <a:effectLst/>
        </p:spPr>
        <p:txBody>
          <a:bodyPr lIns="90000" tIns="46800" rIns="90000" bIns="46800">
            <a:spAutoFit/>
          </a:bodyPr>
          <a:lstStyle/>
          <a:p>
            <a:pP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Si traduce nella facoltà in capo a dirigenti sindacali delle OO.SS. rappresentative ed ai componenti della RSU di assentarsi dal servizio durante l’orario di lavoro per svolgere attività inerente al loro status.</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4"/>
          <p:cNvSpPr>
            <a:spLocks noGrp="1"/>
          </p:cNvSpPr>
          <p:nvPr>
            <p:ph type="sldNum" idx="12"/>
          </p:nvPr>
        </p:nvSpPr>
        <p:spPr/>
        <p:txBody>
          <a:bodyPr/>
          <a:lstStyle/>
          <a:p>
            <a:fld id="{5BAF44DA-B66B-4C14-A0F8-CBDB1EAC49D5}" type="slidenum">
              <a:rPr lang="en-GB"/>
              <a:pPr/>
              <a:t>21</a:t>
            </a:fld>
            <a:endParaRPr lang="en-GB"/>
          </a:p>
        </p:txBody>
      </p:sp>
      <p:sp>
        <p:nvSpPr>
          <p:cNvPr id="73729" name="Text Box 1"/>
          <p:cNvSpPr txBox="1">
            <a:spLocks noChangeArrowheads="1"/>
          </p:cNvSpPr>
          <p:nvPr/>
        </p:nvSpPr>
        <p:spPr bwMode="auto">
          <a:xfrm>
            <a:off x="152400" y="1143000"/>
            <a:ext cx="8686800" cy="609600"/>
          </a:xfrm>
          <a:prstGeom prst="rect">
            <a:avLst/>
          </a:prstGeom>
          <a:solidFill>
            <a:srgbClr val="FF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PERMESSI SINDACALI (segue)</a:t>
            </a:r>
            <a:r>
              <a:rPr lang="ar-SA" sz="3600" b="1">
                <a:solidFill>
                  <a:srgbClr val="000099"/>
                </a:solidFill>
                <a:latin typeface="Times New Roman" pitchFamily="16" charset="0"/>
                <a:cs typeface="Arial" charset="0"/>
              </a:rPr>
              <a:t>‏</a:t>
            </a:r>
            <a:endParaRPr lang="en-GB" sz="3600" b="1">
              <a:solidFill>
                <a:srgbClr val="000099"/>
              </a:solidFill>
              <a:latin typeface="Times New Roman" pitchFamily="16" charset="0"/>
            </a:endParaRPr>
          </a:p>
        </p:txBody>
      </p:sp>
      <p:sp>
        <p:nvSpPr>
          <p:cNvPr id="73730" name="Text Box 2"/>
          <p:cNvSpPr txBox="1">
            <a:spLocks noChangeArrowheads="1"/>
          </p:cNvSpPr>
          <p:nvPr/>
        </p:nvSpPr>
        <p:spPr bwMode="auto">
          <a:xfrm>
            <a:off x="3276600" y="2486025"/>
            <a:ext cx="1752600" cy="460375"/>
          </a:xfrm>
          <a:prstGeom prst="rect">
            <a:avLst/>
          </a:prstGeom>
          <a:solidFill>
            <a:srgbClr val="00FFFF"/>
          </a:solidFill>
          <a:ln w="2844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Tipologia</a:t>
            </a:r>
          </a:p>
        </p:txBody>
      </p:sp>
      <p:sp>
        <p:nvSpPr>
          <p:cNvPr id="73731" name="Line 3"/>
          <p:cNvSpPr>
            <a:spLocks noChangeShapeType="1"/>
          </p:cNvSpPr>
          <p:nvPr/>
        </p:nvSpPr>
        <p:spPr bwMode="auto">
          <a:xfrm flipH="1">
            <a:off x="2357438" y="2971800"/>
            <a:ext cx="923925" cy="685800"/>
          </a:xfrm>
          <a:prstGeom prst="line">
            <a:avLst/>
          </a:prstGeom>
          <a:noFill/>
          <a:ln w="19080">
            <a:solidFill>
              <a:srgbClr val="000000"/>
            </a:solidFill>
            <a:miter lim="800000"/>
            <a:headEnd/>
            <a:tailEnd type="triangle" w="med" len="med"/>
          </a:ln>
          <a:effectLst/>
        </p:spPr>
        <p:txBody>
          <a:bodyPr/>
          <a:lstStyle/>
          <a:p>
            <a:endParaRPr lang="it-IT"/>
          </a:p>
        </p:txBody>
      </p:sp>
      <p:sp>
        <p:nvSpPr>
          <p:cNvPr id="73732" name="Line 4"/>
          <p:cNvSpPr>
            <a:spLocks noChangeShapeType="1"/>
          </p:cNvSpPr>
          <p:nvPr/>
        </p:nvSpPr>
        <p:spPr bwMode="auto">
          <a:xfrm>
            <a:off x="5105400" y="2971800"/>
            <a:ext cx="1066800" cy="685800"/>
          </a:xfrm>
          <a:prstGeom prst="line">
            <a:avLst/>
          </a:prstGeom>
          <a:noFill/>
          <a:ln w="19080">
            <a:solidFill>
              <a:srgbClr val="000000"/>
            </a:solidFill>
            <a:miter lim="800000"/>
            <a:headEnd/>
            <a:tailEnd type="triangle" w="med" len="med"/>
          </a:ln>
          <a:effectLst/>
        </p:spPr>
        <p:txBody>
          <a:bodyPr/>
          <a:lstStyle/>
          <a:p>
            <a:endParaRPr lang="it-IT"/>
          </a:p>
        </p:txBody>
      </p:sp>
      <p:sp>
        <p:nvSpPr>
          <p:cNvPr id="73733" name="Text Box 5"/>
          <p:cNvSpPr txBox="1">
            <a:spLocks noChangeArrowheads="1"/>
          </p:cNvSpPr>
          <p:nvPr/>
        </p:nvSpPr>
        <p:spPr bwMode="auto">
          <a:xfrm>
            <a:off x="228600" y="3794125"/>
            <a:ext cx="2286000" cy="823913"/>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Permessi espletamento mandato (ex art. 10 CCNQ 7/8/98)</a:t>
            </a:r>
            <a:r>
              <a:rPr lang="ar-SA" sz="1600" b="1">
                <a:solidFill>
                  <a:srgbClr val="000000"/>
                </a:solidFill>
                <a:latin typeface="Times New Roman" pitchFamily="16" charset="0"/>
                <a:cs typeface="Arial" charset="0"/>
              </a:rPr>
              <a:t>‏</a:t>
            </a:r>
            <a:endParaRPr lang="en-GB" sz="1600" b="1">
              <a:solidFill>
                <a:srgbClr val="000000"/>
              </a:solidFill>
              <a:latin typeface="Times New Roman" pitchFamily="16" charset="0"/>
            </a:endParaRPr>
          </a:p>
        </p:txBody>
      </p:sp>
      <p:sp>
        <p:nvSpPr>
          <p:cNvPr id="73734" name="Text Box 6"/>
          <p:cNvSpPr txBox="1">
            <a:spLocks noChangeArrowheads="1"/>
          </p:cNvSpPr>
          <p:nvPr/>
        </p:nvSpPr>
        <p:spPr bwMode="auto">
          <a:xfrm>
            <a:off x="2971800" y="5105400"/>
            <a:ext cx="2608263" cy="1098550"/>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Permessi riunioni organismi direttivi statutari (ex art. 11 CCNQ 7/8/98)</a:t>
            </a:r>
            <a:r>
              <a:rPr lang="ar-SA" sz="1600" b="1">
                <a:solidFill>
                  <a:srgbClr val="000000"/>
                </a:solidFill>
                <a:latin typeface="Times New Roman" pitchFamily="16" charset="0"/>
                <a:cs typeface="Arial" charset="0"/>
              </a:rPr>
              <a:t>‏</a:t>
            </a:r>
            <a:endParaRPr lang="en-GB" sz="1600" b="1">
              <a:solidFill>
                <a:srgbClr val="000000"/>
              </a:solidFill>
              <a:latin typeface="Times New Roman" pitchFamily="16" charset="0"/>
            </a:endParaRPr>
          </a:p>
        </p:txBody>
      </p:sp>
      <p:sp>
        <p:nvSpPr>
          <p:cNvPr id="73735" name="Text Box 7"/>
          <p:cNvSpPr txBox="1">
            <a:spLocks noChangeArrowheads="1"/>
          </p:cNvSpPr>
          <p:nvPr/>
        </p:nvSpPr>
        <p:spPr bwMode="auto">
          <a:xfrm>
            <a:off x="5638800" y="3810000"/>
            <a:ext cx="2971800" cy="581025"/>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Permessi non retribuiti (ex art. 12 CCNQ 7/8/98)</a:t>
            </a:r>
            <a:r>
              <a:rPr lang="ar-SA" sz="1600" b="1">
                <a:solidFill>
                  <a:srgbClr val="000000"/>
                </a:solidFill>
                <a:latin typeface="Times New Roman" pitchFamily="16" charset="0"/>
                <a:cs typeface="Arial" charset="0"/>
              </a:rPr>
              <a:t>‏</a:t>
            </a:r>
            <a:endParaRPr lang="en-GB" sz="1600" b="1">
              <a:solidFill>
                <a:srgbClr val="000000"/>
              </a:solidFill>
              <a:latin typeface="Times New Roman" pitchFamily="16" charset="0"/>
            </a:endParaRPr>
          </a:p>
        </p:txBody>
      </p:sp>
      <p:sp>
        <p:nvSpPr>
          <p:cNvPr id="73736" name="Line 8"/>
          <p:cNvSpPr>
            <a:spLocks noChangeShapeType="1"/>
          </p:cNvSpPr>
          <p:nvPr/>
        </p:nvSpPr>
        <p:spPr bwMode="auto">
          <a:xfrm>
            <a:off x="4114800" y="3048000"/>
            <a:ext cx="1588" cy="1981200"/>
          </a:xfrm>
          <a:prstGeom prst="line">
            <a:avLst/>
          </a:prstGeom>
          <a:noFill/>
          <a:ln w="19080">
            <a:solidFill>
              <a:srgbClr val="000000"/>
            </a:solidFill>
            <a:miter lim="800000"/>
            <a:headEnd/>
            <a:tailEnd type="triangle" w="med" len="med"/>
          </a:ln>
          <a:effectLst/>
        </p:spPr>
        <p:txBody>
          <a:bodyP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4"/>
          <p:cNvSpPr>
            <a:spLocks noGrp="1"/>
          </p:cNvSpPr>
          <p:nvPr>
            <p:ph type="sldNum" idx="12"/>
          </p:nvPr>
        </p:nvSpPr>
        <p:spPr/>
        <p:txBody>
          <a:bodyPr/>
          <a:lstStyle/>
          <a:p>
            <a:fld id="{3871D067-35B5-47AB-AA87-FDF9EDD0E7AD}" type="slidenum">
              <a:rPr lang="en-GB"/>
              <a:pPr/>
              <a:t>22</a:t>
            </a:fld>
            <a:endParaRPr lang="en-GB"/>
          </a:p>
        </p:txBody>
      </p:sp>
      <p:sp>
        <p:nvSpPr>
          <p:cNvPr id="74753" name="Text Box 1"/>
          <p:cNvSpPr txBox="1">
            <a:spLocks noChangeArrowheads="1"/>
          </p:cNvSpPr>
          <p:nvPr/>
        </p:nvSpPr>
        <p:spPr bwMode="auto">
          <a:xfrm>
            <a:off x="228600" y="1447800"/>
            <a:ext cx="8534400" cy="10668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PERMESSI SINDACALI ESPLETAMENTO MANDATO</a:t>
            </a:r>
          </a:p>
        </p:txBody>
      </p:sp>
      <p:sp>
        <p:nvSpPr>
          <p:cNvPr id="74754" name="Line 2"/>
          <p:cNvSpPr>
            <a:spLocks noChangeShapeType="1"/>
          </p:cNvSpPr>
          <p:nvPr/>
        </p:nvSpPr>
        <p:spPr bwMode="auto">
          <a:xfrm>
            <a:off x="762000" y="2514600"/>
            <a:ext cx="1588" cy="762000"/>
          </a:xfrm>
          <a:prstGeom prst="line">
            <a:avLst/>
          </a:prstGeom>
          <a:noFill/>
          <a:ln w="19080">
            <a:solidFill>
              <a:srgbClr val="000000"/>
            </a:solidFill>
            <a:miter lim="800000"/>
            <a:headEnd/>
            <a:tailEnd/>
          </a:ln>
          <a:effectLst/>
        </p:spPr>
        <p:txBody>
          <a:bodyPr/>
          <a:lstStyle/>
          <a:p>
            <a:endParaRPr lang="it-IT"/>
          </a:p>
        </p:txBody>
      </p:sp>
      <p:sp>
        <p:nvSpPr>
          <p:cNvPr id="74755" name="Text Box 3"/>
          <p:cNvSpPr txBox="1">
            <a:spLocks noChangeArrowheads="1"/>
          </p:cNvSpPr>
          <p:nvPr/>
        </p:nvSpPr>
        <p:spPr bwMode="auto">
          <a:xfrm>
            <a:off x="304800" y="3276600"/>
            <a:ext cx="1828800" cy="642938"/>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Permessi ex art.10 </a:t>
            </a:r>
          </a:p>
        </p:txBody>
      </p:sp>
      <p:sp>
        <p:nvSpPr>
          <p:cNvPr id="74756" name="Line 4"/>
          <p:cNvSpPr>
            <a:spLocks noChangeShapeType="1"/>
          </p:cNvSpPr>
          <p:nvPr/>
        </p:nvSpPr>
        <p:spPr bwMode="auto">
          <a:xfrm>
            <a:off x="2133600" y="35814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4757" name="Text Box 5"/>
          <p:cNvSpPr txBox="1">
            <a:spLocks noChangeArrowheads="1"/>
          </p:cNvSpPr>
          <p:nvPr/>
        </p:nvSpPr>
        <p:spPr bwMode="auto">
          <a:xfrm>
            <a:off x="2743200" y="3276600"/>
            <a:ext cx="6019800" cy="823913"/>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Permessi retribuiti, orari o giornalieri, utilizzati per la partecipazione a trattative sindacali, convegni o congressi di natura sindacale.</a:t>
            </a:r>
          </a:p>
        </p:txBody>
      </p:sp>
      <p:sp>
        <p:nvSpPr>
          <p:cNvPr id="74758" name="Line 6"/>
          <p:cNvSpPr>
            <a:spLocks noChangeShapeType="1"/>
          </p:cNvSpPr>
          <p:nvPr/>
        </p:nvSpPr>
        <p:spPr bwMode="auto">
          <a:xfrm>
            <a:off x="762000" y="3962400"/>
            <a:ext cx="1588" cy="457200"/>
          </a:xfrm>
          <a:prstGeom prst="line">
            <a:avLst/>
          </a:prstGeom>
          <a:noFill/>
          <a:ln w="19080">
            <a:solidFill>
              <a:srgbClr val="000000"/>
            </a:solidFill>
            <a:miter lim="800000"/>
            <a:headEnd/>
            <a:tailEnd/>
          </a:ln>
          <a:effectLst/>
        </p:spPr>
        <p:txBody>
          <a:bodyPr/>
          <a:lstStyle/>
          <a:p>
            <a:endParaRPr lang="it-IT"/>
          </a:p>
        </p:txBody>
      </p:sp>
      <p:sp>
        <p:nvSpPr>
          <p:cNvPr id="74759" name="Text Box 7"/>
          <p:cNvSpPr txBox="1">
            <a:spLocks noChangeArrowheads="1"/>
          </p:cNvSpPr>
          <p:nvPr/>
        </p:nvSpPr>
        <p:spPr bwMode="auto">
          <a:xfrm>
            <a:off x="304800" y="4419600"/>
            <a:ext cx="1828800" cy="368300"/>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Titolarità</a:t>
            </a:r>
          </a:p>
        </p:txBody>
      </p:sp>
      <p:sp>
        <p:nvSpPr>
          <p:cNvPr id="74760" name="Line 8"/>
          <p:cNvSpPr>
            <a:spLocks noChangeShapeType="1"/>
          </p:cNvSpPr>
          <p:nvPr/>
        </p:nvSpPr>
        <p:spPr bwMode="auto">
          <a:xfrm>
            <a:off x="2133600" y="46482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4761" name="Text Box 9"/>
          <p:cNvSpPr txBox="1">
            <a:spLocks noChangeArrowheads="1"/>
          </p:cNvSpPr>
          <p:nvPr/>
        </p:nvSpPr>
        <p:spPr bwMode="auto">
          <a:xfrm>
            <a:off x="2743200" y="4191000"/>
            <a:ext cx="6019800" cy="950913"/>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RSU (mediante i propri componenti);</a:t>
            </a:r>
          </a:p>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 OO.SS. Rappresentative (mediante propri dirigenti sindacali non in distacco o aspettativa sindacale)</a:t>
            </a:r>
            <a:r>
              <a:rPr lang="ar-SA" sz="1600" b="1">
                <a:solidFill>
                  <a:srgbClr val="000000"/>
                </a:solidFill>
                <a:latin typeface="Times New Roman" pitchFamily="16" charset="0"/>
                <a:cs typeface="Arial" charset="0"/>
              </a:rPr>
              <a:t>‏</a:t>
            </a:r>
            <a:endParaRPr lang="en-GB" sz="1600" b="1">
              <a:solidFill>
                <a:srgbClr val="000000"/>
              </a:solidFill>
              <a:latin typeface="Times New Roman" pitchFamily="16" charset="0"/>
            </a:endParaRPr>
          </a:p>
        </p:txBody>
      </p:sp>
      <p:sp>
        <p:nvSpPr>
          <p:cNvPr id="74762" name="Line 10"/>
          <p:cNvSpPr>
            <a:spLocks noChangeShapeType="1"/>
          </p:cNvSpPr>
          <p:nvPr/>
        </p:nvSpPr>
        <p:spPr bwMode="auto">
          <a:xfrm>
            <a:off x="762000" y="4800600"/>
            <a:ext cx="1588" cy="762000"/>
          </a:xfrm>
          <a:prstGeom prst="line">
            <a:avLst/>
          </a:prstGeom>
          <a:noFill/>
          <a:ln w="19080">
            <a:solidFill>
              <a:srgbClr val="000000"/>
            </a:solidFill>
            <a:miter lim="800000"/>
            <a:headEnd/>
            <a:tailEnd/>
          </a:ln>
          <a:effectLst/>
        </p:spPr>
        <p:txBody>
          <a:bodyPr/>
          <a:lstStyle/>
          <a:p>
            <a:endParaRPr lang="it-IT"/>
          </a:p>
        </p:txBody>
      </p:sp>
      <p:sp>
        <p:nvSpPr>
          <p:cNvPr id="74763" name="Text Box 11"/>
          <p:cNvSpPr txBox="1">
            <a:spLocks noChangeArrowheads="1"/>
          </p:cNvSpPr>
          <p:nvPr/>
        </p:nvSpPr>
        <p:spPr bwMode="auto">
          <a:xfrm>
            <a:off x="304800" y="5562600"/>
            <a:ext cx="1828800" cy="368300"/>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Limiti</a:t>
            </a:r>
          </a:p>
        </p:txBody>
      </p:sp>
      <p:sp>
        <p:nvSpPr>
          <p:cNvPr id="74764" name="Line 12"/>
          <p:cNvSpPr>
            <a:spLocks noChangeShapeType="1"/>
          </p:cNvSpPr>
          <p:nvPr/>
        </p:nvSpPr>
        <p:spPr bwMode="auto">
          <a:xfrm>
            <a:off x="2133600" y="57912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4765" name="Text Box 13"/>
          <p:cNvSpPr txBox="1">
            <a:spLocks noChangeArrowheads="1"/>
          </p:cNvSpPr>
          <p:nvPr/>
        </p:nvSpPr>
        <p:spPr bwMode="auto">
          <a:xfrm>
            <a:off x="2743200" y="5334000"/>
            <a:ext cx="6019800" cy="1436688"/>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Monte ore annualmente disponibile per l’O.S. e per la RSU;</a:t>
            </a:r>
          </a:p>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Prerogativa inutilizzabile in caso di distacco a tempo parziale. L’art.7 co.8 del CCNQ 7/8/98 stabilisce l’impossibilità di cumulare le due prerogative, ferma restando la disponibilità dei permessi ex art. 11 e 12.</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idx="12"/>
          </p:nvPr>
        </p:nvSpPr>
        <p:spPr/>
        <p:txBody>
          <a:bodyPr/>
          <a:lstStyle/>
          <a:p>
            <a:fld id="{3A322F05-B6BD-454A-BC8E-01408F0C284D}" type="slidenum">
              <a:rPr lang="en-GB"/>
              <a:pPr/>
              <a:t>23</a:t>
            </a:fld>
            <a:endParaRPr lang="en-GB"/>
          </a:p>
        </p:txBody>
      </p:sp>
      <p:sp>
        <p:nvSpPr>
          <p:cNvPr id="75777" name="Text Box 1"/>
          <p:cNvSpPr txBox="1">
            <a:spLocks noChangeArrowheads="1"/>
          </p:cNvSpPr>
          <p:nvPr/>
        </p:nvSpPr>
        <p:spPr bwMode="auto">
          <a:xfrm>
            <a:off x="152400" y="1143000"/>
            <a:ext cx="8686800" cy="10668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PERMESSI SINDACALI ESPLETAMENTO MANDATO (segue)</a:t>
            </a:r>
            <a:r>
              <a:rPr lang="ar-SA" sz="2800" b="1">
                <a:solidFill>
                  <a:srgbClr val="000099"/>
                </a:solidFill>
                <a:latin typeface="Times New Roman" pitchFamily="16" charset="0"/>
                <a:cs typeface="Arial" charset="0"/>
              </a:rPr>
              <a:t>‏</a:t>
            </a:r>
            <a:endParaRPr lang="en-GB" sz="2800" b="1">
              <a:solidFill>
                <a:srgbClr val="000099"/>
              </a:solidFill>
              <a:latin typeface="Times New Roman" pitchFamily="16" charset="0"/>
            </a:endParaRPr>
          </a:p>
        </p:txBody>
      </p:sp>
      <p:sp>
        <p:nvSpPr>
          <p:cNvPr id="75778" name="Line 2"/>
          <p:cNvSpPr>
            <a:spLocks noChangeShapeType="1"/>
          </p:cNvSpPr>
          <p:nvPr/>
        </p:nvSpPr>
        <p:spPr bwMode="auto">
          <a:xfrm>
            <a:off x="762000" y="2209800"/>
            <a:ext cx="1588" cy="1066800"/>
          </a:xfrm>
          <a:prstGeom prst="line">
            <a:avLst/>
          </a:prstGeom>
          <a:noFill/>
          <a:ln w="19080">
            <a:solidFill>
              <a:srgbClr val="000000"/>
            </a:solidFill>
            <a:miter lim="800000"/>
            <a:headEnd/>
            <a:tailEnd/>
          </a:ln>
          <a:effectLst/>
        </p:spPr>
        <p:txBody>
          <a:bodyPr/>
          <a:lstStyle/>
          <a:p>
            <a:endParaRPr lang="it-IT"/>
          </a:p>
        </p:txBody>
      </p:sp>
      <p:sp>
        <p:nvSpPr>
          <p:cNvPr id="75779" name="Text Box 3"/>
          <p:cNvSpPr txBox="1">
            <a:spLocks noChangeArrowheads="1"/>
          </p:cNvSpPr>
          <p:nvPr/>
        </p:nvSpPr>
        <p:spPr bwMode="auto">
          <a:xfrm>
            <a:off x="304800" y="3276600"/>
            <a:ext cx="1828800" cy="917575"/>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Monte ore OO.SS. rappresentative</a:t>
            </a:r>
          </a:p>
        </p:txBody>
      </p:sp>
      <p:sp>
        <p:nvSpPr>
          <p:cNvPr id="75780" name="Line 4"/>
          <p:cNvSpPr>
            <a:spLocks noChangeShapeType="1"/>
          </p:cNvSpPr>
          <p:nvPr/>
        </p:nvSpPr>
        <p:spPr bwMode="auto">
          <a:xfrm>
            <a:off x="2133600" y="35814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5781" name="Text Box 5"/>
          <p:cNvSpPr txBox="1">
            <a:spLocks noChangeArrowheads="1"/>
          </p:cNvSpPr>
          <p:nvPr/>
        </p:nvSpPr>
        <p:spPr bwMode="auto">
          <a:xfrm>
            <a:off x="2743200" y="2743200"/>
            <a:ext cx="6019800" cy="2790825"/>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Determinato annualmente dall’Amministrazione;</a:t>
            </a:r>
          </a:p>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E’ dato dal rapporto percentuale tra dato associativo (deleghe) e dato elettorale (voti ultime elezioni RSU).</a:t>
            </a:r>
          </a:p>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La media delle percentuali dei due dati indica la ripartizione del Monte ore;</a:t>
            </a:r>
          </a:p>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Il monte ore disponibile è determinato in ragione di 41 min. pro capite con riferimento personale in forza al 31/12 (avente diritto di voto alle elezioni RSU);</a:t>
            </a:r>
          </a:p>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b="1">
              <a:solidFill>
                <a:srgbClr val="000000"/>
              </a:solidFill>
              <a:latin typeface="Times New Roman" pitchFamily="16" charset="0"/>
            </a:endParaRPr>
          </a:p>
        </p:txBody>
      </p:sp>
      <p:sp>
        <p:nvSpPr>
          <p:cNvPr id="75782" name="Line 6"/>
          <p:cNvSpPr>
            <a:spLocks noChangeShapeType="1"/>
          </p:cNvSpPr>
          <p:nvPr/>
        </p:nvSpPr>
        <p:spPr bwMode="auto">
          <a:xfrm>
            <a:off x="762000" y="4191000"/>
            <a:ext cx="1588" cy="1828800"/>
          </a:xfrm>
          <a:prstGeom prst="line">
            <a:avLst/>
          </a:prstGeom>
          <a:noFill/>
          <a:ln w="19080">
            <a:solidFill>
              <a:srgbClr val="000000"/>
            </a:solidFill>
            <a:miter lim="800000"/>
            <a:headEnd/>
            <a:tailEnd/>
          </a:ln>
          <a:effectLst/>
        </p:spPr>
        <p:txBody>
          <a:bodyPr/>
          <a:lstStyle/>
          <a:p>
            <a:endParaRPr lang="it-IT"/>
          </a:p>
        </p:txBody>
      </p:sp>
      <p:sp>
        <p:nvSpPr>
          <p:cNvPr id="75783" name="Line 7"/>
          <p:cNvSpPr>
            <a:spLocks noChangeShapeType="1"/>
          </p:cNvSpPr>
          <p:nvPr/>
        </p:nvSpPr>
        <p:spPr bwMode="auto">
          <a:xfrm>
            <a:off x="1295400" y="6172200"/>
            <a:ext cx="12954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5784" name="Text Box 8"/>
          <p:cNvSpPr txBox="1">
            <a:spLocks noChangeArrowheads="1"/>
          </p:cNvSpPr>
          <p:nvPr/>
        </p:nvSpPr>
        <p:spPr bwMode="auto">
          <a:xfrm>
            <a:off x="381000" y="6019800"/>
            <a:ext cx="1143000" cy="581025"/>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Monte ore RSU</a:t>
            </a:r>
          </a:p>
        </p:txBody>
      </p:sp>
      <p:sp>
        <p:nvSpPr>
          <p:cNvPr id="75785" name="Text Box 9"/>
          <p:cNvSpPr txBox="1">
            <a:spLocks noChangeArrowheads="1"/>
          </p:cNvSpPr>
          <p:nvPr/>
        </p:nvSpPr>
        <p:spPr bwMode="auto">
          <a:xfrm>
            <a:off x="2743200" y="5664200"/>
            <a:ext cx="6019800" cy="844550"/>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Determinato annualmente da ogni singola struttura periferica in ragione </a:t>
            </a:r>
            <a:r>
              <a:rPr lang="en-GB" sz="1600" b="1">
                <a:solidFill>
                  <a:srgbClr val="FF0066"/>
                </a:solidFill>
                <a:latin typeface="Times New Roman" pitchFamily="16" charset="0"/>
              </a:rPr>
              <a:t>di 30 min.</a:t>
            </a:r>
            <a:r>
              <a:rPr lang="en-GB" sz="1600" b="1">
                <a:solidFill>
                  <a:srgbClr val="000000"/>
                </a:solidFill>
                <a:latin typeface="Times New Roman" pitchFamily="16" charset="0"/>
              </a:rPr>
              <a:t> pro capite con riferimento al personale con rapporto di lavoro a tempo indeterminato in forza al 31/12. </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4"/>
          <p:cNvSpPr>
            <a:spLocks noGrp="1"/>
          </p:cNvSpPr>
          <p:nvPr>
            <p:ph type="sldNum" idx="12"/>
          </p:nvPr>
        </p:nvSpPr>
        <p:spPr/>
        <p:txBody>
          <a:bodyPr/>
          <a:lstStyle/>
          <a:p>
            <a:fld id="{6EC50187-6EF7-4349-BE93-FC152CEFC572}" type="slidenum">
              <a:rPr lang="en-GB"/>
              <a:pPr/>
              <a:t>24</a:t>
            </a:fld>
            <a:endParaRPr lang="en-GB"/>
          </a:p>
        </p:txBody>
      </p:sp>
      <p:sp>
        <p:nvSpPr>
          <p:cNvPr id="76801" name="Text Box 1"/>
          <p:cNvSpPr txBox="1">
            <a:spLocks noChangeArrowheads="1"/>
          </p:cNvSpPr>
          <p:nvPr/>
        </p:nvSpPr>
        <p:spPr bwMode="auto">
          <a:xfrm>
            <a:off x="228600" y="1447800"/>
            <a:ext cx="8534400" cy="10668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PERMESSI SINDACALI RIUNIONE DI ORGANISMI DIRETTIVI STATUTARI</a:t>
            </a:r>
          </a:p>
        </p:txBody>
      </p:sp>
      <p:sp>
        <p:nvSpPr>
          <p:cNvPr id="76802" name="Line 2"/>
          <p:cNvSpPr>
            <a:spLocks noChangeShapeType="1"/>
          </p:cNvSpPr>
          <p:nvPr/>
        </p:nvSpPr>
        <p:spPr bwMode="auto">
          <a:xfrm>
            <a:off x="762000" y="2514600"/>
            <a:ext cx="1588" cy="762000"/>
          </a:xfrm>
          <a:prstGeom prst="line">
            <a:avLst/>
          </a:prstGeom>
          <a:noFill/>
          <a:ln w="19080">
            <a:solidFill>
              <a:srgbClr val="000000"/>
            </a:solidFill>
            <a:miter lim="800000"/>
            <a:headEnd/>
            <a:tailEnd/>
          </a:ln>
          <a:effectLst/>
        </p:spPr>
        <p:txBody>
          <a:bodyPr/>
          <a:lstStyle/>
          <a:p>
            <a:endParaRPr lang="it-IT"/>
          </a:p>
        </p:txBody>
      </p:sp>
      <p:sp>
        <p:nvSpPr>
          <p:cNvPr id="76803" name="Text Box 3"/>
          <p:cNvSpPr txBox="1">
            <a:spLocks noChangeArrowheads="1"/>
          </p:cNvSpPr>
          <p:nvPr/>
        </p:nvSpPr>
        <p:spPr bwMode="auto">
          <a:xfrm>
            <a:off x="304800" y="3276600"/>
            <a:ext cx="1828800" cy="642938"/>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Permessi ex art.11 </a:t>
            </a:r>
          </a:p>
        </p:txBody>
      </p:sp>
      <p:sp>
        <p:nvSpPr>
          <p:cNvPr id="76804" name="Line 4"/>
          <p:cNvSpPr>
            <a:spLocks noChangeShapeType="1"/>
          </p:cNvSpPr>
          <p:nvPr/>
        </p:nvSpPr>
        <p:spPr bwMode="auto">
          <a:xfrm>
            <a:off x="2133600" y="35814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6805" name="Text Box 5"/>
          <p:cNvSpPr txBox="1">
            <a:spLocks noChangeArrowheads="1"/>
          </p:cNvSpPr>
          <p:nvPr/>
        </p:nvSpPr>
        <p:spPr bwMode="auto">
          <a:xfrm>
            <a:off x="2743200" y="3276600"/>
            <a:ext cx="6019800" cy="823913"/>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Permessi retribuiti orari o giornalieri attribuiti per la partecipazione alle riunioni di organismi direttivi statutari nazionali, regionali, provinciali e territoriali.</a:t>
            </a:r>
          </a:p>
        </p:txBody>
      </p:sp>
      <p:sp>
        <p:nvSpPr>
          <p:cNvPr id="76806" name="Line 6"/>
          <p:cNvSpPr>
            <a:spLocks noChangeShapeType="1"/>
          </p:cNvSpPr>
          <p:nvPr/>
        </p:nvSpPr>
        <p:spPr bwMode="auto">
          <a:xfrm>
            <a:off x="762000" y="3962400"/>
            <a:ext cx="1588" cy="457200"/>
          </a:xfrm>
          <a:prstGeom prst="line">
            <a:avLst/>
          </a:prstGeom>
          <a:noFill/>
          <a:ln w="19080">
            <a:solidFill>
              <a:srgbClr val="000000"/>
            </a:solidFill>
            <a:miter lim="800000"/>
            <a:headEnd/>
            <a:tailEnd/>
          </a:ln>
          <a:effectLst/>
        </p:spPr>
        <p:txBody>
          <a:bodyPr/>
          <a:lstStyle/>
          <a:p>
            <a:endParaRPr lang="it-IT"/>
          </a:p>
        </p:txBody>
      </p:sp>
      <p:sp>
        <p:nvSpPr>
          <p:cNvPr id="76807" name="Text Box 7"/>
          <p:cNvSpPr txBox="1">
            <a:spLocks noChangeArrowheads="1"/>
          </p:cNvSpPr>
          <p:nvPr/>
        </p:nvSpPr>
        <p:spPr bwMode="auto">
          <a:xfrm>
            <a:off x="304800" y="4419600"/>
            <a:ext cx="1828800" cy="642938"/>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Titolarità del diritto</a:t>
            </a:r>
          </a:p>
        </p:txBody>
      </p:sp>
      <p:sp>
        <p:nvSpPr>
          <p:cNvPr id="76808" name="Line 8"/>
          <p:cNvSpPr>
            <a:spLocks noChangeShapeType="1"/>
          </p:cNvSpPr>
          <p:nvPr/>
        </p:nvSpPr>
        <p:spPr bwMode="auto">
          <a:xfrm>
            <a:off x="2133600" y="46482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6809" name="Text Box 9"/>
          <p:cNvSpPr txBox="1">
            <a:spLocks noChangeArrowheads="1"/>
          </p:cNvSpPr>
          <p:nvPr/>
        </p:nvSpPr>
        <p:spPr bwMode="auto">
          <a:xfrm>
            <a:off x="2743200" y="4343400"/>
            <a:ext cx="6019800" cy="708025"/>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Confederazioni di OO.SS. rappresentative;</a:t>
            </a:r>
          </a:p>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Federazioni di OO.SS. Rappresentative.</a:t>
            </a:r>
          </a:p>
        </p:txBody>
      </p:sp>
      <p:sp>
        <p:nvSpPr>
          <p:cNvPr id="76810" name="Line 10"/>
          <p:cNvSpPr>
            <a:spLocks noChangeShapeType="1"/>
          </p:cNvSpPr>
          <p:nvPr/>
        </p:nvSpPr>
        <p:spPr bwMode="auto">
          <a:xfrm>
            <a:off x="762000" y="5105400"/>
            <a:ext cx="1588" cy="457200"/>
          </a:xfrm>
          <a:prstGeom prst="line">
            <a:avLst/>
          </a:prstGeom>
          <a:noFill/>
          <a:ln w="19080">
            <a:solidFill>
              <a:srgbClr val="000000"/>
            </a:solidFill>
            <a:miter lim="800000"/>
            <a:headEnd/>
            <a:tailEnd/>
          </a:ln>
          <a:effectLst/>
        </p:spPr>
        <p:txBody>
          <a:bodyPr/>
          <a:lstStyle/>
          <a:p>
            <a:endParaRPr lang="it-IT"/>
          </a:p>
        </p:txBody>
      </p:sp>
      <p:sp>
        <p:nvSpPr>
          <p:cNvPr id="76811" name="Text Box 11"/>
          <p:cNvSpPr txBox="1">
            <a:spLocks noChangeArrowheads="1"/>
          </p:cNvSpPr>
          <p:nvPr/>
        </p:nvSpPr>
        <p:spPr bwMode="auto">
          <a:xfrm>
            <a:off x="304800" y="5562600"/>
            <a:ext cx="1828800" cy="642938"/>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Titolarità dell’esercizio</a:t>
            </a:r>
          </a:p>
        </p:txBody>
      </p:sp>
      <p:sp>
        <p:nvSpPr>
          <p:cNvPr id="76812" name="Line 12"/>
          <p:cNvSpPr>
            <a:spLocks noChangeShapeType="1"/>
          </p:cNvSpPr>
          <p:nvPr/>
        </p:nvSpPr>
        <p:spPr bwMode="auto">
          <a:xfrm>
            <a:off x="2133600" y="57912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6813" name="Text Box 13"/>
          <p:cNvSpPr txBox="1">
            <a:spLocks noChangeArrowheads="1"/>
          </p:cNvSpPr>
          <p:nvPr/>
        </p:nvSpPr>
        <p:spPr bwMode="auto">
          <a:xfrm>
            <a:off x="2743200" y="5334000"/>
            <a:ext cx="6019800" cy="1320800"/>
          </a:xfrm>
          <a:prstGeom prst="rect">
            <a:avLst/>
          </a:prstGeom>
          <a:noFill/>
          <a:ln w="1908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Dirigenti sindacali di Confederazioni e Federazioni di OO.SS. Rappresentative che siano:</a:t>
            </a:r>
          </a:p>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 componenti di organismi direttivi statutari;</a:t>
            </a:r>
          </a:p>
          <a:p>
            <a:pPr>
              <a:spcBef>
                <a:spcPts val="10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 non in distacco.</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egnaposto numero diapositiva 4"/>
          <p:cNvSpPr>
            <a:spLocks noGrp="1"/>
          </p:cNvSpPr>
          <p:nvPr>
            <p:ph type="sldNum" idx="12"/>
          </p:nvPr>
        </p:nvSpPr>
        <p:spPr/>
        <p:txBody>
          <a:bodyPr/>
          <a:lstStyle/>
          <a:p>
            <a:fld id="{610AB0BF-C8E8-4634-ABF8-C76AC0A7BFDA}" type="slidenum">
              <a:rPr lang="en-GB"/>
              <a:pPr/>
              <a:t>25</a:t>
            </a:fld>
            <a:endParaRPr lang="en-GB"/>
          </a:p>
        </p:txBody>
      </p:sp>
      <p:sp>
        <p:nvSpPr>
          <p:cNvPr id="77825" name="Text Box 1"/>
          <p:cNvSpPr txBox="1">
            <a:spLocks noChangeArrowheads="1"/>
          </p:cNvSpPr>
          <p:nvPr/>
        </p:nvSpPr>
        <p:spPr bwMode="auto">
          <a:xfrm>
            <a:off x="152400" y="1143000"/>
            <a:ext cx="8686800" cy="838200"/>
          </a:xfrm>
          <a:prstGeom prst="rect">
            <a:avLst/>
          </a:prstGeom>
          <a:solidFill>
            <a:srgbClr val="FFCC00"/>
          </a:solidFill>
          <a:ln w="9525">
            <a:noFill/>
            <a:round/>
            <a:headEnd/>
            <a:tailEnd/>
          </a:ln>
          <a:effectLst/>
        </p:spPr>
        <p:txBody>
          <a:bodyPr lIns="90000" tIns="46800" rIns="90000" bIns="46800"/>
          <a:lstStyle/>
          <a:p>
            <a:pPr algn="ctr">
              <a:spcBef>
                <a:spcPts val="15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99"/>
                </a:solidFill>
                <a:latin typeface="Times New Roman" pitchFamily="16" charset="0"/>
              </a:rPr>
              <a:t>PERMESSI SINDACALI PER RIUNIONI DI ORGANISMI DIRETTIVI STATUTARI (SEGUE)</a:t>
            </a:r>
            <a:r>
              <a:rPr lang="ar-SA" sz="2400" b="1">
                <a:solidFill>
                  <a:srgbClr val="000099"/>
                </a:solidFill>
                <a:latin typeface="Times New Roman" pitchFamily="16" charset="0"/>
                <a:cs typeface="Arial" charset="0"/>
              </a:rPr>
              <a:t>‏</a:t>
            </a:r>
            <a:endParaRPr lang="en-GB" sz="2400" b="1">
              <a:solidFill>
                <a:srgbClr val="000099"/>
              </a:solidFill>
              <a:latin typeface="Times New Roman" pitchFamily="16" charset="0"/>
            </a:endParaRPr>
          </a:p>
        </p:txBody>
      </p:sp>
      <p:sp>
        <p:nvSpPr>
          <p:cNvPr id="77826" name="Line 2"/>
          <p:cNvSpPr>
            <a:spLocks noChangeShapeType="1"/>
          </p:cNvSpPr>
          <p:nvPr/>
        </p:nvSpPr>
        <p:spPr bwMode="auto">
          <a:xfrm>
            <a:off x="762000" y="1981200"/>
            <a:ext cx="1588" cy="685800"/>
          </a:xfrm>
          <a:prstGeom prst="line">
            <a:avLst/>
          </a:prstGeom>
          <a:noFill/>
          <a:ln w="19080">
            <a:solidFill>
              <a:srgbClr val="000000"/>
            </a:solidFill>
            <a:miter lim="800000"/>
            <a:headEnd/>
            <a:tailEnd/>
          </a:ln>
          <a:effectLst/>
        </p:spPr>
        <p:txBody>
          <a:bodyPr/>
          <a:lstStyle/>
          <a:p>
            <a:endParaRPr lang="it-IT"/>
          </a:p>
        </p:txBody>
      </p:sp>
      <p:sp>
        <p:nvSpPr>
          <p:cNvPr id="77827" name="Text Box 3"/>
          <p:cNvSpPr txBox="1">
            <a:spLocks noChangeArrowheads="1"/>
          </p:cNvSpPr>
          <p:nvPr/>
        </p:nvSpPr>
        <p:spPr bwMode="auto">
          <a:xfrm>
            <a:off x="304800" y="2667000"/>
            <a:ext cx="1828800" cy="368300"/>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Monte ore </a:t>
            </a:r>
          </a:p>
        </p:txBody>
      </p:sp>
      <p:sp>
        <p:nvSpPr>
          <p:cNvPr id="77828" name="Line 4"/>
          <p:cNvSpPr>
            <a:spLocks noChangeShapeType="1"/>
          </p:cNvSpPr>
          <p:nvPr/>
        </p:nvSpPr>
        <p:spPr bwMode="auto">
          <a:xfrm>
            <a:off x="2133600" y="28956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7829" name="Text Box 5"/>
          <p:cNvSpPr txBox="1">
            <a:spLocks noChangeArrowheads="1"/>
          </p:cNvSpPr>
          <p:nvPr/>
        </p:nvSpPr>
        <p:spPr bwMode="auto">
          <a:xfrm>
            <a:off x="2743200" y="2538413"/>
            <a:ext cx="6019800" cy="1058862"/>
          </a:xfrm>
          <a:prstGeom prst="rect">
            <a:avLst/>
          </a:prstGeom>
          <a:noFill/>
          <a:ln w="1908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Determinato dall’ARAN;</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Pubblicato nelle tabelle allegate al CCNQ vigente valido  per il biennio in corso.</a:t>
            </a:r>
          </a:p>
        </p:txBody>
      </p:sp>
      <p:sp>
        <p:nvSpPr>
          <p:cNvPr id="77830" name="Line 6"/>
          <p:cNvSpPr>
            <a:spLocks noChangeShapeType="1"/>
          </p:cNvSpPr>
          <p:nvPr/>
        </p:nvSpPr>
        <p:spPr bwMode="auto">
          <a:xfrm>
            <a:off x="762000" y="3048000"/>
            <a:ext cx="1588" cy="2667000"/>
          </a:xfrm>
          <a:prstGeom prst="line">
            <a:avLst/>
          </a:prstGeom>
          <a:noFill/>
          <a:ln w="19080">
            <a:solidFill>
              <a:srgbClr val="000000"/>
            </a:solidFill>
            <a:miter lim="800000"/>
            <a:headEnd/>
            <a:tailEnd/>
          </a:ln>
          <a:effectLst/>
        </p:spPr>
        <p:txBody>
          <a:bodyPr/>
          <a:lstStyle/>
          <a:p>
            <a:endParaRPr lang="it-IT"/>
          </a:p>
        </p:txBody>
      </p:sp>
      <p:sp>
        <p:nvSpPr>
          <p:cNvPr id="77831" name="Line 7"/>
          <p:cNvSpPr>
            <a:spLocks noChangeShapeType="1"/>
          </p:cNvSpPr>
          <p:nvPr/>
        </p:nvSpPr>
        <p:spPr bwMode="auto">
          <a:xfrm>
            <a:off x="1447800" y="5943600"/>
            <a:ext cx="12192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7832" name="Text Box 8"/>
          <p:cNvSpPr txBox="1">
            <a:spLocks noChangeArrowheads="1"/>
          </p:cNvSpPr>
          <p:nvPr/>
        </p:nvSpPr>
        <p:spPr bwMode="auto">
          <a:xfrm>
            <a:off x="304800" y="5776913"/>
            <a:ext cx="1143000" cy="368300"/>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Verifica</a:t>
            </a:r>
          </a:p>
        </p:txBody>
      </p:sp>
      <p:sp>
        <p:nvSpPr>
          <p:cNvPr id="77833" name="Text Box 9"/>
          <p:cNvSpPr txBox="1">
            <a:spLocks noChangeArrowheads="1"/>
          </p:cNvSpPr>
          <p:nvPr/>
        </p:nvSpPr>
        <p:spPr bwMode="auto">
          <a:xfrm>
            <a:off x="2743200" y="5791200"/>
            <a:ext cx="6019800" cy="368300"/>
          </a:xfrm>
          <a:prstGeom prst="rect">
            <a:avLst/>
          </a:prstGeom>
          <a:noFill/>
          <a:ln w="1908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E’ di competenza del Dipartimento Funzione Pubblica.</a:t>
            </a:r>
          </a:p>
        </p:txBody>
      </p:sp>
      <p:sp>
        <p:nvSpPr>
          <p:cNvPr id="77834" name="Line 10"/>
          <p:cNvSpPr>
            <a:spLocks noChangeShapeType="1"/>
          </p:cNvSpPr>
          <p:nvPr/>
        </p:nvSpPr>
        <p:spPr bwMode="auto">
          <a:xfrm>
            <a:off x="5638800" y="3657600"/>
            <a:ext cx="1588" cy="609600"/>
          </a:xfrm>
          <a:prstGeom prst="line">
            <a:avLst/>
          </a:prstGeom>
          <a:noFill/>
          <a:ln w="19080">
            <a:solidFill>
              <a:srgbClr val="000000"/>
            </a:solidFill>
            <a:miter lim="800000"/>
            <a:headEnd/>
            <a:tailEnd/>
          </a:ln>
          <a:effectLst/>
        </p:spPr>
        <p:txBody>
          <a:bodyPr/>
          <a:lstStyle/>
          <a:p>
            <a:endParaRPr lang="it-IT"/>
          </a:p>
        </p:txBody>
      </p:sp>
      <p:sp>
        <p:nvSpPr>
          <p:cNvPr id="77835" name="Text Box 11"/>
          <p:cNvSpPr txBox="1">
            <a:spLocks noChangeArrowheads="1"/>
          </p:cNvSpPr>
          <p:nvPr/>
        </p:nvSpPr>
        <p:spPr bwMode="auto">
          <a:xfrm>
            <a:off x="2743200" y="4267200"/>
            <a:ext cx="6019800" cy="1066800"/>
          </a:xfrm>
          <a:prstGeom prst="rect">
            <a:avLst/>
          </a:prstGeom>
          <a:noFill/>
          <a:ln w="1260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Le OO.SS. Non rappresentative nel comparto di contrattazione, possono destinare ore di permesso ex art. 11 ai propri dirigenti, purchè  le stesse siano rappresentative in almeno due comparti di contrattazione nella P.A.</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4"/>
          <p:cNvSpPr>
            <a:spLocks noGrp="1"/>
          </p:cNvSpPr>
          <p:nvPr>
            <p:ph type="sldNum" idx="12"/>
          </p:nvPr>
        </p:nvSpPr>
        <p:spPr/>
        <p:txBody>
          <a:bodyPr/>
          <a:lstStyle/>
          <a:p>
            <a:fld id="{2EC846AD-1F66-490F-B92E-31B6CB5701B2}" type="slidenum">
              <a:rPr lang="en-GB"/>
              <a:pPr/>
              <a:t>26</a:t>
            </a:fld>
            <a:endParaRPr lang="en-GB"/>
          </a:p>
        </p:txBody>
      </p:sp>
      <p:sp>
        <p:nvSpPr>
          <p:cNvPr id="78849" name="Text Box 1"/>
          <p:cNvSpPr txBox="1">
            <a:spLocks noChangeArrowheads="1"/>
          </p:cNvSpPr>
          <p:nvPr/>
        </p:nvSpPr>
        <p:spPr bwMode="auto">
          <a:xfrm>
            <a:off x="152400" y="914400"/>
            <a:ext cx="8839200" cy="10668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MODALITA’ESERCIZIO DEL PERMESSO PER RIUNIONI ORGANISMI DIRETTIVI STATUTARI</a:t>
            </a:r>
          </a:p>
        </p:txBody>
      </p:sp>
      <p:sp>
        <p:nvSpPr>
          <p:cNvPr id="78850" name="AutoShape 2"/>
          <p:cNvSpPr>
            <a:spLocks noChangeArrowheads="1"/>
          </p:cNvSpPr>
          <p:nvPr/>
        </p:nvSpPr>
        <p:spPr bwMode="auto">
          <a:xfrm>
            <a:off x="228600" y="2286000"/>
            <a:ext cx="2514600" cy="1066800"/>
          </a:xfrm>
          <a:prstGeom prst="downArrowCallout">
            <a:avLst>
              <a:gd name="adj1" fmla="val 58929"/>
              <a:gd name="adj2" fmla="val 58929"/>
              <a:gd name="adj3" fmla="val 16667"/>
              <a:gd name="adj4" fmla="val 66667"/>
            </a:avLst>
          </a:prstGeom>
          <a:solidFill>
            <a:srgbClr val="CCFFFF"/>
          </a:solidFill>
          <a:ln w="19080">
            <a:solidFill>
              <a:srgbClr val="000000"/>
            </a:solidFill>
            <a:miter lim="800000"/>
            <a:headEnd/>
            <a:tailEnd/>
          </a:ln>
          <a:effectLst/>
        </p:spPr>
        <p:txBody>
          <a:bodyPr wrap="none" anchor="ctr"/>
          <a:lstStyle/>
          <a:p>
            <a:endParaRPr lang="it-IT"/>
          </a:p>
        </p:txBody>
      </p:sp>
      <p:sp>
        <p:nvSpPr>
          <p:cNvPr id="78851" name="Text Box 3"/>
          <p:cNvSpPr txBox="1">
            <a:spLocks noChangeArrowheads="1"/>
          </p:cNvSpPr>
          <p:nvPr/>
        </p:nvSpPr>
        <p:spPr bwMode="auto">
          <a:xfrm>
            <a:off x="228600" y="2362200"/>
            <a:ext cx="2514600" cy="3984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Richiesta scritta </a:t>
            </a:r>
          </a:p>
        </p:txBody>
      </p:sp>
      <p:sp>
        <p:nvSpPr>
          <p:cNvPr id="78852" name="Rectangle 4"/>
          <p:cNvSpPr>
            <a:spLocks noChangeArrowheads="1"/>
          </p:cNvSpPr>
          <p:nvPr/>
        </p:nvSpPr>
        <p:spPr bwMode="auto">
          <a:xfrm>
            <a:off x="228600" y="3657600"/>
            <a:ext cx="2895600" cy="2362200"/>
          </a:xfrm>
          <a:prstGeom prst="rect">
            <a:avLst/>
          </a:prstGeom>
          <a:solidFill>
            <a:srgbClr val="CCFFFF"/>
          </a:solidFill>
          <a:ln w="19080">
            <a:solidFill>
              <a:srgbClr val="000000"/>
            </a:solidFill>
            <a:miter lim="800000"/>
            <a:headEnd/>
            <a:tailEnd/>
          </a:ln>
          <a:effectLst/>
        </p:spPr>
        <p:txBody>
          <a:bodyPr wrap="none" anchor="ctr"/>
          <a:lstStyle/>
          <a:p>
            <a:endParaRPr lang="it-IT"/>
          </a:p>
        </p:txBody>
      </p:sp>
      <p:sp>
        <p:nvSpPr>
          <p:cNvPr id="78853" name="Rectangle 5"/>
          <p:cNvSpPr>
            <a:spLocks noChangeArrowheads="1"/>
          </p:cNvSpPr>
          <p:nvPr/>
        </p:nvSpPr>
        <p:spPr bwMode="auto">
          <a:xfrm>
            <a:off x="1066800" y="5867400"/>
            <a:ext cx="914400" cy="914400"/>
          </a:xfrm>
          <a:prstGeom prst="rect">
            <a:avLst/>
          </a:prstGeom>
          <a:noFill/>
          <a:ln w="9525">
            <a:noFill/>
            <a:round/>
            <a:headEnd/>
            <a:tailEnd/>
          </a:ln>
          <a:effectLst/>
        </p:spPr>
        <p:txBody>
          <a:bodyPr wrap="none" anchor="ctr"/>
          <a:lstStyle/>
          <a:p>
            <a:endParaRPr lang="it-IT"/>
          </a:p>
        </p:txBody>
      </p:sp>
      <p:sp>
        <p:nvSpPr>
          <p:cNvPr id="78854" name="Text Box 6"/>
          <p:cNvSpPr txBox="1">
            <a:spLocks noChangeArrowheads="1"/>
          </p:cNvSpPr>
          <p:nvPr/>
        </p:nvSpPr>
        <p:spPr bwMode="auto">
          <a:xfrm>
            <a:off x="304800" y="3733800"/>
            <a:ext cx="2819400" cy="3089275"/>
          </a:xfrm>
          <a:prstGeom prst="rect">
            <a:avLst/>
          </a:prstGeom>
          <a:noFill/>
          <a:ln w="9525">
            <a:noFill/>
            <a:round/>
            <a:headEnd/>
            <a:tailEnd/>
          </a:ln>
          <a:effectLst/>
        </p:spPr>
        <p:txBody>
          <a:bodyPr lIns="90000" tIns="46800" rIns="90000" bIns="46800">
            <a:spAutoFit/>
          </a:bodyPr>
          <a:lstStyle/>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0066"/>
                </a:solidFill>
                <a:latin typeface="Times New Roman" pitchFamily="16" charset="0"/>
              </a:rPr>
              <a:t>Su carta intestata dell’ O.S. richiedente.</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0066"/>
                </a:solidFill>
                <a:latin typeface="Times New Roman" pitchFamily="16" charset="0"/>
              </a:rPr>
              <a:t>Indicazione tipologia permesso, data e presumibile durata.</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0066"/>
                </a:solidFill>
                <a:latin typeface="Times New Roman" pitchFamily="16" charset="0"/>
              </a:rPr>
              <a:t>Firmata dal responsabile sindacale abilitato.</a:t>
            </a:r>
          </a:p>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a:solidFill>
                <a:srgbClr val="FF0066"/>
              </a:solidFill>
              <a:latin typeface="Times New Roman" pitchFamily="16" charset="0"/>
            </a:endParaRPr>
          </a:p>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 </a:t>
            </a:r>
          </a:p>
        </p:txBody>
      </p:sp>
      <p:sp>
        <p:nvSpPr>
          <p:cNvPr id="78855" name="Line 7"/>
          <p:cNvSpPr>
            <a:spLocks noChangeShapeType="1"/>
          </p:cNvSpPr>
          <p:nvPr/>
        </p:nvSpPr>
        <p:spPr bwMode="auto">
          <a:xfrm>
            <a:off x="2819400" y="4419600"/>
            <a:ext cx="1676400" cy="1588"/>
          </a:xfrm>
          <a:prstGeom prst="line">
            <a:avLst/>
          </a:prstGeom>
          <a:noFill/>
          <a:ln w="9525">
            <a:noFill/>
            <a:round/>
            <a:headEnd/>
            <a:tailEnd/>
          </a:ln>
          <a:effectLst/>
        </p:spPr>
        <p:txBody>
          <a:bodyPr/>
          <a:lstStyle/>
          <a:p>
            <a:endParaRPr lang="it-IT"/>
          </a:p>
        </p:txBody>
      </p:sp>
      <p:sp>
        <p:nvSpPr>
          <p:cNvPr id="78856" name="Line 8"/>
          <p:cNvSpPr>
            <a:spLocks noChangeShapeType="1"/>
          </p:cNvSpPr>
          <p:nvPr/>
        </p:nvSpPr>
        <p:spPr bwMode="auto">
          <a:xfrm>
            <a:off x="3276600" y="4038600"/>
            <a:ext cx="1524000" cy="1588"/>
          </a:xfrm>
          <a:prstGeom prst="line">
            <a:avLst/>
          </a:prstGeom>
          <a:noFill/>
          <a:ln w="28440">
            <a:solidFill>
              <a:srgbClr val="000000"/>
            </a:solidFill>
            <a:miter lim="800000"/>
            <a:headEnd/>
            <a:tailEnd type="triangle" w="med" len="med"/>
          </a:ln>
          <a:effectLst/>
        </p:spPr>
        <p:txBody>
          <a:bodyPr/>
          <a:lstStyle/>
          <a:p>
            <a:endParaRPr lang="it-IT"/>
          </a:p>
        </p:txBody>
      </p:sp>
      <p:sp>
        <p:nvSpPr>
          <p:cNvPr id="78857" name="Text Box 9"/>
          <p:cNvSpPr txBox="1">
            <a:spLocks noChangeArrowheads="1"/>
          </p:cNvSpPr>
          <p:nvPr/>
        </p:nvSpPr>
        <p:spPr bwMode="auto">
          <a:xfrm>
            <a:off x="5181600" y="3581400"/>
            <a:ext cx="3733800" cy="398463"/>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Compiti dell’Amministrazione</a:t>
            </a:r>
          </a:p>
        </p:txBody>
      </p:sp>
      <p:sp>
        <p:nvSpPr>
          <p:cNvPr id="78858" name="Text Box 10"/>
          <p:cNvSpPr txBox="1">
            <a:spLocks noChangeArrowheads="1"/>
          </p:cNvSpPr>
          <p:nvPr/>
        </p:nvSpPr>
        <p:spPr bwMode="auto">
          <a:xfrm>
            <a:off x="5029200" y="5006975"/>
            <a:ext cx="3886200" cy="1333500"/>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Verifica la legittimità del soggetto richiedente e la regolarità formale della richiesta. </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Registra  le ore utilizzate.</a:t>
            </a:r>
          </a:p>
        </p:txBody>
      </p:sp>
      <p:graphicFrame>
        <p:nvGraphicFramePr>
          <p:cNvPr id="78859" name="Object 11"/>
          <p:cNvGraphicFramePr>
            <a:graphicFrameLocks noChangeAspect="1"/>
          </p:cNvGraphicFramePr>
          <p:nvPr/>
        </p:nvGraphicFramePr>
        <p:xfrm>
          <a:off x="4876800" y="2133600"/>
          <a:ext cx="3048000" cy="1219200"/>
        </p:xfrm>
        <a:graphic>
          <a:graphicData uri="http://schemas.openxmlformats.org/presentationml/2006/ole">
            <p:oleObj spid="_x0000_s78859" r:id="rId4" imgW="1928160" imgH="1672200" progId="">
              <p:embed/>
            </p:oleObj>
          </a:graphicData>
        </a:graphic>
      </p:graphicFrame>
      <p:sp>
        <p:nvSpPr>
          <p:cNvPr id="78860" name="Line 12"/>
          <p:cNvSpPr>
            <a:spLocks noChangeShapeType="1"/>
          </p:cNvSpPr>
          <p:nvPr/>
        </p:nvSpPr>
        <p:spPr bwMode="auto">
          <a:xfrm>
            <a:off x="6858000" y="4114800"/>
            <a:ext cx="1588" cy="914400"/>
          </a:xfrm>
          <a:prstGeom prst="line">
            <a:avLst/>
          </a:prstGeom>
          <a:noFill/>
          <a:ln w="19080">
            <a:solidFill>
              <a:srgbClr val="000000"/>
            </a:solidFill>
            <a:miter lim="800000"/>
            <a:headEnd/>
            <a:tailEnd type="triangle" w="med" len="med"/>
          </a:ln>
          <a:effectLst/>
        </p:spPr>
        <p:txBody>
          <a:bodyP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4"/>
          <p:cNvSpPr>
            <a:spLocks noGrp="1"/>
          </p:cNvSpPr>
          <p:nvPr>
            <p:ph type="sldNum" idx="12"/>
          </p:nvPr>
        </p:nvSpPr>
        <p:spPr/>
        <p:txBody>
          <a:bodyPr/>
          <a:lstStyle/>
          <a:p>
            <a:fld id="{17E0FAF6-F5D8-4595-8F6F-93C9A76F28B2}" type="slidenum">
              <a:rPr lang="en-GB"/>
              <a:pPr/>
              <a:t>27</a:t>
            </a:fld>
            <a:endParaRPr lang="en-GB"/>
          </a:p>
        </p:txBody>
      </p:sp>
      <p:sp>
        <p:nvSpPr>
          <p:cNvPr id="79873" name="Text Box 1"/>
          <p:cNvSpPr txBox="1">
            <a:spLocks noChangeArrowheads="1"/>
          </p:cNvSpPr>
          <p:nvPr/>
        </p:nvSpPr>
        <p:spPr bwMode="auto">
          <a:xfrm>
            <a:off x="228600" y="1371600"/>
            <a:ext cx="8534400" cy="6858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PERMESSI SINDACALI NON RETRIBUITI</a:t>
            </a:r>
          </a:p>
        </p:txBody>
      </p:sp>
      <p:sp>
        <p:nvSpPr>
          <p:cNvPr id="79874" name="Line 2"/>
          <p:cNvSpPr>
            <a:spLocks noChangeShapeType="1"/>
          </p:cNvSpPr>
          <p:nvPr/>
        </p:nvSpPr>
        <p:spPr bwMode="auto">
          <a:xfrm>
            <a:off x="762000" y="2057400"/>
            <a:ext cx="1588" cy="762000"/>
          </a:xfrm>
          <a:prstGeom prst="line">
            <a:avLst/>
          </a:prstGeom>
          <a:noFill/>
          <a:ln w="19080">
            <a:solidFill>
              <a:srgbClr val="000000"/>
            </a:solidFill>
            <a:miter lim="800000"/>
            <a:headEnd/>
            <a:tailEnd/>
          </a:ln>
          <a:effectLst/>
        </p:spPr>
        <p:txBody>
          <a:bodyPr/>
          <a:lstStyle/>
          <a:p>
            <a:endParaRPr lang="it-IT"/>
          </a:p>
        </p:txBody>
      </p:sp>
      <p:sp>
        <p:nvSpPr>
          <p:cNvPr id="79875" name="Text Box 3"/>
          <p:cNvSpPr txBox="1">
            <a:spLocks noChangeArrowheads="1"/>
          </p:cNvSpPr>
          <p:nvPr/>
        </p:nvSpPr>
        <p:spPr bwMode="auto">
          <a:xfrm>
            <a:off x="152400" y="2819400"/>
            <a:ext cx="1905000" cy="703263"/>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Permessi ex art.12</a:t>
            </a:r>
          </a:p>
        </p:txBody>
      </p:sp>
      <p:sp>
        <p:nvSpPr>
          <p:cNvPr id="79876" name="Line 4"/>
          <p:cNvSpPr>
            <a:spLocks noChangeShapeType="1"/>
          </p:cNvSpPr>
          <p:nvPr/>
        </p:nvSpPr>
        <p:spPr bwMode="auto">
          <a:xfrm>
            <a:off x="2133600" y="3124200"/>
            <a:ext cx="5334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9877" name="Text Box 5"/>
          <p:cNvSpPr txBox="1">
            <a:spLocks noChangeArrowheads="1"/>
          </p:cNvSpPr>
          <p:nvPr/>
        </p:nvSpPr>
        <p:spPr bwMode="auto">
          <a:xfrm>
            <a:off x="2743200" y="2828925"/>
            <a:ext cx="6019800" cy="642938"/>
          </a:xfrm>
          <a:prstGeom prst="rect">
            <a:avLst/>
          </a:prstGeom>
          <a:noFill/>
          <a:ln w="1908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Permessi non retribuiti per la  partecipazione a trattative sindacali o a congressi e convegni di natura sindacale.</a:t>
            </a:r>
          </a:p>
        </p:txBody>
      </p:sp>
      <p:sp>
        <p:nvSpPr>
          <p:cNvPr id="79878" name="Line 6"/>
          <p:cNvSpPr>
            <a:spLocks noChangeShapeType="1"/>
          </p:cNvSpPr>
          <p:nvPr/>
        </p:nvSpPr>
        <p:spPr bwMode="auto">
          <a:xfrm>
            <a:off x="762000" y="3505200"/>
            <a:ext cx="1588" cy="914400"/>
          </a:xfrm>
          <a:prstGeom prst="line">
            <a:avLst/>
          </a:prstGeom>
          <a:noFill/>
          <a:ln w="19080">
            <a:solidFill>
              <a:srgbClr val="000000"/>
            </a:solidFill>
            <a:miter lim="800000"/>
            <a:headEnd/>
            <a:tailEnd/>
          </a:ln>
          <a:effectLst/>
        </p:spPr>
        <p:txBody>
          <a:bodyPr/>
          <a:lstStyle/>
          <a:p>
            <a:endParaRPr lang="it-IT"/>
          </a:p>
        </p:txBody>
      </p:sp>
      <p:sp>
        <p:nvSpPr>
          <p:cNvPr id="79879" name="Text Box 7"/>
          <p:cNvSpPr txBox="1">
            <a:spLocks noChangeArrowheads="1"/>
          </p:cNvSpPr>
          <p:nvPr/>
        </p:nvSpPr>
        <p:spPr bwMode="auto">
          <a:xfrm>
            <a:off x="228600" y="4405313"/>
            <a:ext cx="1828800" cy="398462"/>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Titolarità</a:t>
            </a:r>
          </a:p>
        </p:txBody>
      </p:sp>
      <p:sp>
        <p:nvSpPr>
          <p:cNvPr id="79880" name="Line 8"/>
          <p:cNvSpPr>
            <a:spLocks noChangeShapeType="1"/>
          </p:cNvSpPr>
          <p:nvPr/>
        </p:nvSpPr>
        <p:spPr bwMode="auto">
          <a:xfrm>
            <a:off x="2133600" y="4572000"/>
            <a:ext cx="5334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9881" name="Text Box 9"/>
          <p:cNvSpPr txBox="1">
            <a:spLocks noChangeArrowheads="1"/>
          </p:cNvSpPr>
          <p:nvPr/>
        </p:nvSpPr>
        <p:spPr bwMode="auto">
          <a:xfrm>
            <a:off x="2743200" y="4138613"/>
            <a:ext cx="6019800" cy="1166812"/>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RSU (mediante i propri componenti);</a:t>
            </a:r>
          </a:p>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 OO.SS. Rappresentative (mediante propri dirigenti sindacali non in distacco o aspettativa sindacale)</a:t>
            </a:r>
            <a:r>
              <a:rPr lang="ar-SA" sz="2000" b="1">
                <a:solidFill>
                  <a:srgbClr val="000000"/>
                </a:solidFill>
                <a:latin typeface="Times New Roman" pitchFamily="16" charset="0"/>
                <a:cs typeface="Arial" charset="0"/>
              </a:rPr>
              <a:t>‏</a:t>
            </a:r>
            <a:endParaRPr lang="en-GB" sz="2000" b="1">
              <a:solidFill>
                <a:srgbClr val="000000"/>
              </a:solidFill>
              <a:latin typeface="Times New Roman" pitchFamily="16" charset="0"/>
            </a:endParaRPr>
          </a:p>
        </p:txBody>
      </p:sp>
      <p:sp>
        <p:nvSpPr>
          <p:cNvPr id="79882" name="Line 10"/>
          <p:cNvSpPr>
            <a:spLocks noChangeShapeType="1"/>
          </p:cNvSpPr>
          <p:nvPr/>
        </p:nvSpPr>
        <p:spPr bwMode="auto">
          <a:xfrm>
            <a:off x="762000" y="4800600"/>
            <a:ext cx="1588" cy="762000"/>
          </a:xfrm>
          <a:prstGeom prst="line">
            <a:avLst/>
          </a:prstGeom>
          <a:noFill/>
          <a:ln w="19080">
            <a:solidFill>
              <a:srgbClr val="000000"/>
            </a:solidFill>
            <a:miter lim="800000"/>
            <a:headEnd/>
            <a:tailEnd/>
          </a:ln>
          <a:effectLst/>
        </p:spPr>
        <p:txBody>
          <a:bodyPr/>
          <a:lstStyle/>
          <a:p>
            <a:endParaRPr lang="it-IT"/>
          </a:p>
        </p:txBody>
      </p:sp>
      <p:sp>
        <p:nvSpPr>
          <p:cNvPr id="79883" name="Text Box 11"/>
          <p:cNvSpPr txBox="1">
            <a:spLocks noChangeArrowheads="1"/>
          </p:cNvSpPr>
          <p:nvPr/>
        </p:nvSpPr>
        <p:spPr bwMode="auto">
          <a:xfrm>
            <a:off x="228600" y="5562600"/>
            <a:ext cx="1828800" cy="398463"/>
          </a:xfrm>
          <a:prstGeom prst="rect">
            <a:avLst/>
          </a:prstGeom>
          <a:solidFill>
            <a:srgbClr val="CCFFFF"/>
          </a:solidFill>
          <a:ln w="2844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Limiti</a:t>
            </a:r>
          </a:p>
        </p:txBody>
      </p:sp>
      <p:sp>
        <p:nvSpPr>
          <p:cNvPr id="79884" name="Line 12"/>
          <p:cNvSpPr>
            <a:spLocks noChangeShapeType="1"/>
          </p:cNvSpPr>
          <p:nvPr/>
        </p:nvSpPr>
        <p:spPr bwMode="auto">
          <a:xfrm>
            <a:off x="2057400" y="57912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79885" name="Text Box 13"/>
          <p:cNvSpPr txBox="1">
            <a:spLocks noChangeArrowheads="1"/>
          </p:cNvSpPr>
          <p:nvPr/>
        </p:nvSpPr>
        <p:spPr bwMode="auto">
          <a:xfrm>
            <a:off x="2700338" y="5516563"/>
            <a:ext cx="6019800" cy="415925"/>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FF0066"/>
                </a:solidFill>
                <a:latin typeface="Times New Roman" pitchFamily="16" charset="0"/>
              </a:rPr>
              <a:t>8 giorni l’anno cumulabili anche trimestralmente.</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4"/>
          <p:cNvSpPr>
            <a:spLocks noGrp="1"/>
          </p:cNvSpPr>
          <p:nvPr>
            <p:ph type="sldNum" idx="12"/>
          </p:nvPr>
        </p:nvSpPr>
        <p:spPr/>
        <p:txBody>
          <a:bodyPr/>
          <a:lstStyle/>
          <a:p>
            <a:fld id="{5B52B590-DC33-446C-98EC-620C2FEDA227}" type="slidenum">
              <a:rPr lang="en-GB"/>
              <a:pPr/>
              <a:t>28</a:t>
            </a:fld>
            <a:endParaRPr lang="en-GB"/>
          </a:p>
        </p:txBody>
      </p:sp>
      <p:sp>
        <p:nvSpPr>
          <p:cNvPr id="80897" name="Text Box 1"/>
          <p:cNvSpPr txBox="1">
            <a:spLocks noChangeArrowheads="1"/>
          </p:cNvSpPr>
          <p:nvPr/>
        </p:nvSpPr>
        <p:spPr bwMode="auto">
          <a:xfrm>
            <a:off x="152400" y="914400"/>
            <a:ext cx="8839200" cy="9144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MODALITA’ESERCIZIO DEI PERMESSI NON RETRIBUITI</a:t>
            </a:r>
          </a:p>
        </p:txBody>
      </p:sp>
      <p:sp>
        <p:nvSpPr>
          <p:cNvPr id="80898" name="AutoShape 2"/>
          <p:cNvSpPr>
            <a:spLocks noChangeArrowheads="1"/>
          </p:cNvSpPr>
          <p:nvPr/>
        </p:nvSpPr>
        <p:spPr bwMode="auto">
          <a:xfrm>
            <a:off x="381000" y="2286000"/>
            <a:ext cx="2514600" cy="1066800"/>
          </a:xfrm>
          <a:prstGeom prst="downArrowCallout">
            <a:avLst>
              <a:gd name="adj1" fmla="val 58929"/>
              <a:gd name="adj2" fmla="val 58929"/>
              <a:gd name="adj3" fmla="val 16667"/>
              <a:gd name="adj4" fmla="val 66667"/>
            </a:avLst>
          </a:prstGeom>
          <a:solidFill>
            <a:srgbClr val="CCFFFF"/>
          </a:solidFill>
          <a:ln w="19080">
            <a:solidFill>
              <a:srgbClr val="000000"/>
            </a:solidFill>
            <a:miter lim="800000"/>
            <a:headEnd/>
            <a:tailEnd/>
          </a:ln>
          <a:effectLst/>
        </p:spPr>
        <p:txBody>
          <a:bodyPr wrap="none" anchor="ctr"/>
          <a:lstStyle/>
          <a:p>
            <a:endParaRPr lang="it-IT"/>
          </a:p>
        </p:txBody>
      </p:sp>
      <p:sp>
        <p:nvSpPr>
          <p:cNvPr id="80899" name="Text Box 3"/>
          <p:cNvSpPr txBox="1">
            <a:spLocks noChangeArrowheads="1"/>
          </p:cNvSpPr>
          <p:nvPr/>
        </p:nvSpPr>
        <p:spPr bwMode="auto">
          <a:xfrm>
            <a:off x="381000" y="2362200"/>
            <a:ext cx="2514600" cy="3984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Richiesta scritta </a:t>
            </a:r>
          </a:p>
        </p:txBody>
      </p:sp>
      <p:sp>
        <p:nvSpPr>
          <p:cNvPr id="80900" name="Rectangle 4"/>
          <p:cNvSpPr>
            <a:spLocks noChangeArrowheads="1"/>
          </p:cNvSpPr>
          <p:nvPr/>
        </p:nvSpPr>
        <p:spPr bwMode="auto">
          <a:xfrm>
            <a:off x="228600" y="3657600"/>
            <a:ext cx="2895600" cy="2362200"/>
          </a:xfrm>
          <a:prstGeom prst="rect">
            <a:avLst/>
          </a:prstGeom>
          <a:solidFill>
            <a:srgbClr val="CCFFFF"/>
          </a:solidFill>
          <a:ln w="19080">
            <a:solidFill>
              <a:srgbClr val="000000"/>
            </a:solidFill>
            <a:miter lim="800000"/>
            <a:headEnd/>
            <a:tailEnd/>
          </a:ln>
          <a:effectLst/>
        </p:spPr>
        <p:txBody>
          <a:bodyPr wrap="none" anchor="ctr"/>
          <a:lstStyle/>
          <a:p>
            <a:endParaRPr lang="it-IT"/>
          </a:p>
        </p:txBody>
      </p:sp>
      <p:sp>
        <p:nvSpPr>
          <p:cNvPr id="80901" name="Rectangle 5"/>
          <p:cNvSpPr>
            <a:spLocks noChangeArrowheads="1"/>
          </p:cNvSpPr>
          <p:nvPr/>
        </p:nvSpPr>
        <p:spPr bwMode="auto">
          <a:xfrm>
            <a:off x="1066800" y="5867400"/>
            <a:ext cx="914400" cy="914400"/>
          </a:xfrm>
          <a:prstGeom prst="rect">
            <a:avLst/>
          </a:prstGeom>
          <a:noFill/>
          <a:ln w="9525">
            <a:noFill/>
            <a:round/>
            <a:headEnd/>
            <a:tailEnd/>
          </a:ln>
          <a:effectLst/>
        </p:spPr>
        <p:txBody>
          <a:bodyPr wrap="none" anchor="ctr"/>
          <a:lstStyle/>
          <a:p>
            <a:endParaRPr lang="it-IT"/>
          </a:p>
        </p:txBody>
      </p:sp>
      <p:sp>
        <p:nvSpPr>
          <p:cNvPr id="80902" name="Text Box 6"/>
          <p:cNvSpPr txBox="1">
            <a:spLocks noChangeArrowheads="1"/>
          </p:cNvSpPr>
          <p:nvPr/>
        </p:nvSpPr>
        <p:spPr bwMode="auto">
          <a:xfrm>
            <a:off x="304800" y="3733800"/>
            <a:ext cx="2819400" cy="3089275"/>
          </a:xfrm>
          <a:prstGeom prst="rect">
            <a:avLst/>
          </a:prstGeom>
          <a:noFill/>
          <a:ln w="9525">
            <a:noFill/>
            <a:round/>
            <a:headEnd/>
            <a:tailEnd/>
          </a:ln>
          <a:effectLst/>
        </p:spPr>
        <p:txBody>
          <a:bodyPr lIns="90000" tIns="46800" rIns="90000" bIns="46800">
            <a:spAutoFit/>
          </a:bodyPr>
          <a:lstStyle/>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0066"/>
                </a:solidFill>
                <a:latin typeface="Times New Roman" pitchFamily="16" charset="0"/>
              </a:rPr>
              <a:t>Su carta intestata dell’ O.S. </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0066"/>
                </a:solidFill>
                <a:latin typeface="Times New Roman" pitchFamily="16" charset="0"/>
              </a:rPr>
              <a:t>Indicazione tipologia permesso, data e presumibile durata.</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0066"/>
                </a:solidFill>
                <a:latin typeface="Times New Roman" pitchFamily="16" charset="0"/>
              </a:rPr>
              <a:t>Firmata dal responsabile sindacale abilitato.</a:t>
            </a:r>
          </a:p>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a:solidFill>
                <a:srgbClr val="FF0066"/>
              </a:solidFill>
              <a:latin typeface="Times New Roman" pitchFamily="16" charset="0"/>
            </a:endParaRPr>
          </a:p>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 </a:t>
            </a:r>
          </a:p>
        </p:txBody>
      </p:sp>
      <p:sp>
        <p:nvSpPr>
          <p:cNvPr id="80903" name="Line 7"/>
          <p:cNvSpPr>
            <a:spLocks noChangeShapeType="1"/>
          </p:cNvSpPr>
          <p:nvPr/>
        </p:nvSpPr>
        <p:spPr bwMode="auto">
          <a:xfrm>
            <a:off x="2819400" y="4419600"/>
            <a:ext cx="1676400" cy="1588"/>
          </a:xfrm>
          <a:prstGeom prst="line">
            <a:avLst/>
          </a:prstGeom>
          <a:noFill/>
          <a:ln w="9525">
            <a:noFill/>
            <a:round/>
            <a:headEnd/>
            <a:tailEnd/>
          </a:ln>
          <a:effectLst/>
        </p:spPr>
        <p:txBody>
          <a:bodyPr/>
          <a:lstStyle/>
          <a:p>
            <a:endParaRPr lang="it-IT"/>
          </a:p>
        </p:txBody>
      </p:sp>
      <p:sp>
        <p:nvSpPr>
          <p:cNvPr id="80904" name="Line 8"/>
          <p:cNvSpPr>
            <a:spLocks noChangeShapeType="1"/>
          </p:cNvSpPr>
          <p:nvPr/>
        </p:nvSpPr>
        <p:spPr bwMode="auto">
          <a:xfrm>
            <a:off x="3200400" y="4114800"/>
            <a:ext cx="1524000" cy="1588"/>
          </a:xfrm>
          <a:prstGeom prst="line">
            <a:avLst/>
          </a:prstGeom>
          <a:noFill/>
          <a:ln w="28440">
            <a:solidFill>
              <a:srgbClr val="000000"/>
            </a:solidFill>
            <a:miter lim="800000"/>
            <a:headEnd/>
            <a:tailEnd type="triangle" w="med" len="med"/>
          </a:ln>
          <a:effectLst/>
        </p:spPr>
        <p:txBody>
          <a:bodyPr/>
          <a:lstStyle/>
          <a:p>
            <a:endParaRPr lang="it-IT"/>
          </a:p>
        </p:txBody>
      </p:sp>
      <p:sp>
        <p:nvSpPr>
          <p:cNvPr id="80905" name="Text Box 9"/>
          <p:cNvSpPr txBox="1">
            <a:spLocks noChangeArrowheads="1"/>
          </p:cNvSpPr>
          <p:nvPr/>
        </p:nvSpPr>
        <p:spPr bwMode="auto">
          <a:xfrm>
            <a:off x="5181600" y="3581400"/>
            <a:ext cx="3657600" cy="398463"/>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Compiti dell’Amministrazione</a:t>
            </a:r>
          </a:p>
        </p:txBody>
      </p:sp>
      <p:sp>
        <p:nvSpPr>
          <p:cNvPr id="80906" name="Text Box 10"/>
          <p:cNvSpPr txBox="1">
            <a:spLocks noChangeArrowheads="1"/>
          </p:cNvSpPr>
          <p:nvPr/>
        </p:nvSpPr>
        <p:spPr bwMode="auto">
          <a:xfrm>
            <a:off x="5029200" y="5084763"/>
            <a:ext cx="3886200" cy="917575"/>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Verifica la legittimità del soggetto richiedente e la regolarità formale della richiesta. </a:t>
            </a:r>
          </a:p>
        </p:txBody>
      </p:sp>
      <p:graphicFrame>
        <p:nvGraphicFramePr>
          <p:cNvPr id="80907" name="Object 11"/>
          <p:cNvGraphicFramePr>
            <a:graphicFrameLocks noChangeAspect="1"/>
          </p:cNvGraphicFramePr>
          <p:nvPr/>
        </p:nvGraphicFramePr>
        <p:xfrm>
          <a:off x="5105400" y="2057400"/>
          <a:ext cx="3048000" cy="1219200"/>
        </p:xfrm>
        <a:graphic>
          <a:graphicData uri="http://schemas.openxmlformats.org/presentationml/2006/ole">
            <p:oleObj spid="_x0000_s80907" r:id="rId4" imgW="1928160" imgH="1672200" progId="">
              <p:embed/>
            </p:oleObj>
          </a:graphicData>
        </a:graphic>
      </p:graphicFrame>
      <p:sp>
        <p:nvSpPr>
          <p:cNvPr id="80908" name="Line 12"/>
          <p:cNvSpPr>
            <a:spLocks noChangeShapeType="1"/>
          </p:cNvSpPr>
          <p:nvPr/>
        </p:nvSpPr>
        <p:spPr bwMode="auto">
          <a:xfrm>
            <a:off x="6858000" y="4343400"/>
            <a:ext cx="1588" cy="685800"/>
          </a:xfrm>
          <a:prstGeom prst="line">
            <a:avLst/>
          </a:prstGeom>
          <a:noFill/>
          <a:ln w="19080">
            <a:solidFill>
              <a:srgbClr val="000000"/>
            </a:solidFill>
            <a:miter lim="800000"/>
            <a:headEnd/>
            <a:tailEnd type="triangle" w="med" len="med"/>
          </a:ln>
          <a:effectLst/>
        </p:spPr>
        <p:txBody>
          <a:bodyP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p:cNvSpPr>
            <a:spLocks noGrp="1"/>
          </p:cNvSpPr>
          <p:nvPr>
            <p:ph type="sldNum" idx="12"/>
          </p:nvPr>
        </p:nvSpPr>
        <p:spPr/>
        <p:txBody>
          <a:bodyPr/>
          <a:lstStyle/>
          <a:p>
            <a:fld id="{801D6D8F-34B5-49CD-90BB-DE5C3E7F3EB2}" type="slidenum">
              <a:rPr lang="en-GB"/>
              <a:pPr/>
              <a:t>29</a:t>
            </a:fld>
            <a:endParaRPr lang="en-GB"/>
          </a:p>
        </p:txBody>
      </p:sp>
      <p:sp>
        <p:nvSpPr>
          <p:cNvPr id="81921" name="Text Box 1"/>
          <p:cNvSpPr txBox="1">
            <a:spLocks noChangeArrowheads="1"/>
          </p:cNvSpPr>
          <p:nvPr/>
        </p:nvSpPr>
        <p:spPr bwMode="auto">
          <a:xfrm>
            <a:off x="107950" y="333375"/>
            <a:ext cx="8866188" cy="1511300"/>
          </a:xfrm>
          <a:prstGeom prst="rect">
            <a:avLst/>
          </a:prstGeom>
          <a:solidFill>
            <a:srgbClr val="9999FF"/>
          </a:solidFill>
          <a:ln w="38160">
            <a:solidFill>
              <a:srgbClr val="000000"/>
            </a:solidFill>
            <a:miter lim="800000"/>
            <a:headEnd/>
            <a:tailEnd/>
          </a:ln>
          <a:effectLst/>
        </p:spPr>
        <p:txBody>
          <a:bodyPr lIns="90000" tIns="46800" rIns="90000" bIns="46800"/>
          <a:lstStyle/>
          <a:p>
            <a:pPr algn="ctr">
              <a:spcBef>
                <a:spcPts val="3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6000" b="1">
                <a:solidFill>
                  <a:srgbClr val="000099"/>
                </a:solidFill>
                <a:latin typeface="Times New Roman" pitchFamily="16" charset="0"/>
              </a:rPr>
              <a:t>RSU</a:t>
            </a:r>
          </a:p>
        </p:txBody>
      </p:sp>
      <p:sp>
        <p:nvSpPr>
          <p:cNvPr id="81922" name="Text Box 2"/>
          <p:cNvSpPr txBox="1">
            <a:spLocks noChangeArrowheads="1"/>
          </p:cNvSpPr>
          <p:nvPr/>
        </p:nvSpPr>
        <p:spPr bwMode="auto">
          <a:xfrm>
            <a:off x="395288" y="2708275"/>
            <a:ext cx="8586787" cy="1190625"/>
          </a:xfrm>
          <a:prstGeom prst="rect">
            <a:avLst/>
          </a:prstGeom>
          <a:solidFill>
            <a:srgbClr val="CCFFFF"/>
          </a:solidFill>
          <a:ln w="3816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ORGANISMO SINDACALE UNITARIO CHE DETERMINA LA RAPPRESENTATIVITA’ COMPLESSIVA DELL’ORGANIZZAZIONE SINDACALE   </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egnaposto numero diapositiva 4"/>
          <p:cNvSpPr>
            <a:spLocks noGrp="1"/>
          </p:cNvSpPr>
          <p:nvPr>
            <p:ph type="sldNum" idx="12"/>
          </p:nvPr>
        </p:nvSpPr>
        <p:spPr/>
        <p:txBody>
          <a:bodyPr/>
          <a:lstStyle/>
          <a:p>
            <a:fld id="{06F507B4-9FEC-4892-AD29-C86A61B666D3}" type="slidenum">
              <a:rPr lang="en-GB"/>
              <a:pPr/>
              <a:t>3</a:t>
            </a:fld>
            <a:endParaRPr lang="en-GB"/>
          </a:p>
        </p:txBody>
      </p:sp>
      <p:sp>
        <p:nvSpPr>
          <p:cNvPr id="53249" name="Text Box 1"/>
          <p:cNvSpPr txBox="1">
            <a:spLocks noChangeArrowheads="1"/>
          </p:cNvSpPr>
          <p:nvPr/>
        </p:nvSpPr>
        <p:spPr bwMode="auto">
          <a:xfrm>
            <a:off x="457200" y="990600"/>
            <a:ext cx="8178800" cy="685800"/>
          </a:xfrm>
          <a:prstGeom prst="rect">
            <a:avLst/>
          </a:prstGeom>
          <a:solidFill>
            <a:srgbClr val="99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PREROGATIVE SINDACALI (segue)</a:t>
            </a:r>
            <a:r>
              <a:rPr lang="ar-SA" sz="3200" b="1">
                <a:solidFill>
                  <a:srgbClr val="000099"/>
                </a:solidFill>
                <a:latin typeface="Times New Roman" pitchFamily="16" charset="0"/>
                <a:cs typeface="Arial" charset="0"/>
              </a:rPr>
              <a:t>‏</a:t>
            </a:r>
            <a:endParaRPr lang="en-GB" sz="3200" b="1">
              <a:solidFill>
                <a:srgbClr val="000099"/>
              </a:solidFill>
              <a:latin typeface="Times New Roman" pitchFamily="16" charset="0"/>
            </a:endParaRPr>
          </a:p>
        </p:txBody>
      </p:sp>
      <p:sp>
        <p:nvSpPr>
          <p:cNvPr id="53250" name="Text Box 2"/>
          <p:cNvSpPr txBox="1">
            <a:spLocks noChangeArrowheads="1"/>
          </p:cNvSpPr>
          <p:nvPr/>
        </p:nvSpPr>
        <p:spPr bwMode="auto">
          <a:xfrm>
            <a:off x="685800" y="2286000"/>
            <a:ext cx="1524000" cy="398463"/>
          </a:xfrm>
          <a:prstGeom prst="rect">
            <a:avLst/>
          </a:prstGeom>
          <a:solidFill>
            <a:srgbClr val="00FFFF"/>
          </a:solidFill>
          <a:ln w="3168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FONTI</a:t>
            </a:r>
          </a:p>
        </p:txBody>
      </p:sp>
      <p:sp>
        <p:nvSpPr>
          <p:cNvPr id="53251" name="Line 3"/>
          <p:cNvSpPr>
            <a:spLocks noChangeShapeType="1"/>
          </p:cNvSpPr>
          <p:nvPr/>
        </p:nvSpPr>
        <p:spPr bwMode="auto">
          <a:xfrm>
            <a:off x="2590800" y="2514600"/>
            <a:ext cx="1219200" cy="1588"/>
          </a:xfrm>
          <a:prstGeom prst="line">
            <a:avLst/>
          </a:prstGeom>
          <a:noFill/>
          <a:ln w="19080">
            <a:solidFill>
              <a:srgbClr val="000000"/>
            </a:solidFill>
            <a:miter lim="800000"/>
            <a:headEnd/>
            <a:tailEnd type="triangle" w="med" len="med"/>
          </a:ln>
          <a:effectLst/>
        </p:spPr>
        <p:txBody>
          <a:bodyPr/>
          <a:lstStyle/>
          <a:p>
            <a:endParaRPr lang="it-IT"/>
          </a:p>
        </p:txBody>
      </p:sp>
      <p:sp>
        <p:nvSpPr>
          <p:cNvPr id="53252" name="Text Box 4"/>
          <p:cNvSpPr txBox="1">
            <a:spLocks noChangeArrowheads="1"/>
          </p:cNvSpPr>
          <p:nvPr/>
        </p:nvSpPr>
        <p:spPr bwMode="auto">
          <a:xfrm>
            <a:off x="4038600" y="1828800"/>
            <a:ext cx="4419600" cy="1789113"/>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Legge 300/70</a:t>
            </a:r>
          </a:p>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T.U. 165/01 artt. 40 e segg.</a:t>
            </a:r>
          </a:p>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CCNQ 7/8/98</a:t>
            </a:r>
          </a:p>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CCNL 27/7/05</a:t>
            </a:r>
          </a:p>
        </p:txBody>
      </p:sp>
      <p:sp>
        <p:nvSpPr>
          <p:cNvPr id="53253" name="Text Box 5"/>
          <p:cNvSpPr txBox="1">
            <a:spLocks noChangeArrowheads="1"/>
          </p:cNvSpPr>
          <p:nvPr/>
        </p:nvSpPr>
        <p:spPr bwMode="auto">
          <a:xfrm>
            <a:off x="685800" y="4114800"/>
            <a:ext cx="1600200" cy="398463"/>
          </a:xfrm>
          <a:prstGeom prst="rect">
            <a:avLst/>
          </a:prstGeom>
          <a:solidFill>
            <a:srgbClr val="00FFFF"/>
          </a:solidFill>
          <a:ln w="2844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TITOLARI</a:t>
            </a:r>
          </a:p>
        </p:txBody>
      </p:sp>
      <p:sp>
        <p:nvSpPr>
          <p:cNvPr id="53254" name="Line 6"/>
          <p:cNvSpPr>
            <a:spLocks noChangeShapeType="1"/>
          </p:cNvSpPr>
          <p:nvPr/>
        </p:nvSpPr>
        <p:spPr bwMode="auto">
          <a:xfrm>
            <a:off x="2667000" y="4419600"/>
            <a:ext cx="1066800" cy="1588"/>
          </a:xfrm>
          <a:prstGeom prst="line">
            <a:avLst/>
          </a:prstGeom>
          <a:noFill/>
          <a:ln w="19080">
            <a:solidFill>
              <a:srgbClr val="000000"/>
            </a:solidFill>
            <a:miter lim="800000"/>
            <a:headEnd/>
            <a:tailEnd type="triangle" w="med" len="med"/>
          </a:ln>
          <a:effectLst/>
        </p:spPr>
        <p:txBody>
          <a:bodyPr/>
          <a:lstStyle/>
          <a:p>
            <a:endParaRPr lang="it-IT"/>
          </a:p>
        </p:txBody>
      </p:sp>
      <p:sp>
        <p:nvSpPr>
          <p:cNvPr id="53255" name="Text Box 7"/>
          <p:cNvSpPr txBox="1">
            <a:spLocks noChangeArrowheads="1"/>
          </p:cNvSpPr>
          <p:nvPr/>
        </p:nvSpPr>
        <p:spPr bwMode="auto">
          <a:xfrm>
            <a:off x="4038600" y="3886200"/>
            <a:ext cx="4419600" cy="862013"/>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OOSS rappresentative </a:t>
            </a:r>
          </a:p>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RSU</a:t>
            </a:r>
          </a:p>
        </p:txBody>
      </p:sp>
      <p:sp>
        <p:nvSpPr>
          <p:cNvPr id="53256" name="Text Box 8"/>
          <p:cNvSpPr txBox="1">
            <a:spLocks noChangeArrowheads="1"/>
          </p:cNvSpPr>
          <p:nvPr/>
        </p:nvSpPr>
        <p:spPr bwMode="auto">
          <a:xfrm>
            <a:off x="609600" y="5562600"/>
            <a:ext cx="1752600" cy="398463"/>
          </a:xfrm>
          <a:prstGeom prst="rect">
            <a:avLst/>
          </a:prstGeom>
          <a:solidFill>
            <a:srgbClr val="00FFFF"/>
          </a:solidFill>
          <a:ln w="2844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TIPOLOGIE</a:t>
            </a:r>
          </a:p>
        </p:txBody>
      </p:sp>
      <p:sp>
        <p:nvSpPr>
          <p:cNvPr id="53257" name="Line 9"/>
          <p:cNvSpPr>
            <a:spLocks noChangeShapeType="1"/>
          </p:cNvSpPr>
          <p:nvPr/>
        </p:nvSpPr>
        <p:spPr bwMode="auto">
          <a:xfrm>
            <a:off x="2743200" y="5791200"/>
            <a:ext cx="990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53258" name="Text Box 10"/>
          <p:cNvSpPr txBox="1">
            <a:spLocks noChangeArrowheads="1"/>
          </p:cNvSpPr>
          <p:nvPr/>
        </p:nvSpPr>
        <p:spPr bwMode="auto">
          <a:xfrm>
            <a:off x="4038600" y="5486400"/>
            <a:ext cx="4419600" cy="703263"/>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Assemblea, locali, affissione, distacchi, aspettative, permessi. </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p:cNvSpPr>
            <a:spLocks noGrp="1"/>
          </p:cNvSpPr>
          <p:nvPr>
            <p:ph type="sldNum" idx="12"/>
          </p:nvPr>
        </p:nvSpPr>
        <p:spPr/>
        <p:txBody>
          <a:bodyPr/>
          <a:lstStyle/>
          <a:p>
            <a:fld id="{DDB3804F-DA00-48CD-9711-5C34955F910E}" type="slidenum">
              <a:rPr lang="en-GB"/>
              <a:pPr/>
              <a:t>30</a:t>
            </a:fld>
            <a:endParaRPr lang="en-GB"/>
          </a:p>
        </p:txBody>
      </p:sp>
      <p:sp>
        <p:nvSpPr>
          <p:cNvPr id="82945" name="Text Box 1"/>
          <p:cNvSpPr txBox="1">
            <a:spLocks noChangeArrowheads="1"/>
          </p:cNvSpPr>
          <p:nvPr/>
        </p:nvSpPr>
        <p:spPr bwMode="auto">
          <a:xfrm>
            <a:off x="1143000" y="2057400"/>
            <a:ext cx="5867400" cy="1371600"/>
          </a:xfrm>
          <a:prstGeom prst="rect">
            <a:avLst/>
          </a:prstGeom>
          <a:noFill/>
          <a:ln w="9525">
            <a:noFill/>
            <a:round/>
            <a:headEnd/>
            <a:tailEnd/>
          </a:ln>
          <a:effectLst/>
        </p:spPr>
        <p:txBody>
          <a:bodyPr wrap="none" anchor="ctr"/>
          <a:lstStyle/>
          <a:p>
            <a:endParaRPr lang="it-IT"/>
          </a:p>
        </p:txBody>
      </p:sp>
      <p:sp>
        <p:nvSpPr>
          <p:cNvPr id="82946" name="Text Box 2"/>
          <p:cNvSpPr txBox="1">
            <a:spLocks noChangeArrowheads="1"/>
          </p:cNvSpPr>
          <p:nvPr/>
        </p:nvSpPr>
        <p:spPr bwMode="auto">
          <a:xfrm>
            <a:off x="1600200" y="1916113"/>
            <a:ext cx="5791200" cy="3017837"/>
          </a:xfrm>
          <a:prstGeom prst="rect">
            <a:avLst/>
          </a:prstGeom>
          <a:noFill/>
          <a:ln w="9525">
            <a:noFill/>
            <a:round/>
            <a:headEnd/>
            <a:tailEnd/>
          </a:ln>
          <a:effectLst/>
        </p:spPr>
        <p:txBody>
          <a:bodyPr lIns="90000" tIns="46800" rIns="90000" bIns="46800">
            <a:spAutoFit/>
          </a:bodyPr>
          <a:lstStyle/>
          <a:p>
            <a:pPr>
              <a:spcBef>
                <a:spcPts val="2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00"/>
                </a:solidFill>
                <a:latin typeface="Times New Roman" pitchFamily="16" charset="0"/>
              </a:rPr>
              <a:t>Il voto del lavoratore, che elegge direttamente la RSU, si trasforma in legittimazione contrattuale, attraverso una rappresentatività misurata dell’organizzazione.</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endParaRPr lang="it-IT"/>
          </a:p>
        </p:txBody>
      </p:sp>
      <p:sp>
        <p:nvSpPr>
          <p:cNvPr id="232451" name="Rectangle 3"/>
          <p:cNvSpPr>
            <a:spLocks noGrp="1" noChangeArrowheads="1"/>
          </p:cNvSpPr>
          <p:nvPr>
            <p:ph type="body" idx="1"/>
          </p:nvPr>
        </p:nvSpPr>
        <p:spPr/>
        <p:txBody>
          <a:bodyPr/>
          <a:lstStyle/>
          <a:p>
            <a:endParaRPr lang="it-IT"/>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egnaposto numero diapositiva 4"/>
          <p:cNvSpPr>
            <a:spLocks noGrp="1"/>
          </p:cNvSpPr>
          <p:nvPr>
            <p:ph type="sldNum" idx="12"/>
          </p:nvPr>
        </p:nvSpPr>
        <p:spPr/>
        <p:txBody>
          <a:bodyPr/>
          <a:lstStyle/>
          <a:p>
            <a:fld id="{AF1525DE-80EC-4924-BE41-962883249DCD}" type="slidenum">
              <a:rPr lang="en-GB"/>
              <a:pPr/>
              <a:t>32</a:t>
            </a:fld>
            <a:endParaRPr lang="en-GB"/>
          </a:p>
        </p:txBody>
      </p:sp>
      <p:sp>
        <p:nvSpPr>
          <p:cNvPr id="83969" name="Text Box 1"/>
          <p:cNvSpPr txBox="1">
            <a:spLocks noChangeArrowheads="1"/>
          </p:cNvSpPr>
          <p:nvPr/>
        </p:nvSpPr>
        <p:spPr bwMode="auto">
          <a:xfrm>
            <a:off x="1828800" y="381000"/>
            <a:ext cx="3962400" cy="685800"/>
          </a:xfrm>
          <a:prstGeom prst="rect">
            <a:avLst/>
          </a:prstGeom>
          <a:solidFill>
            <a:srgbClr val="FFCC00"/>
          </a:solidFill>
          <a:ln w="9525">
            <a:noFill/>
            <a:round/>
            <a:headEnd/>
            <a:tailEnd/>
          </a:ln>
          <a:effectLst/>
        </p:spPr>
        <p:txBody>
          <a:bodyPr lIns="90000" tIns="46800" rIns="90000" bIns="46800"/>
          <a:lstStyle/>
          <a:p>
            <a:pPr algn="ctr">
              <a:spcBef>
                <a:spcPts val="25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4000" b="1">
                <a:solidFill>
                  <a:srgbClr val="000099"/>
                </a:solidFill>
                <a:latin typeface="Times New Roman" pitchFamily="16" charset="0"/>
              </a:rPr>
              <a:t>LA RSU</a:t>
            </a:r>
          </a:p>
        </p:txBody>
      </p:sp>
      <p:sp>
        <p:nvSpPr>
          <p:cNvPr id="83970" name="Rectangle 2"/>
          <p:cNvSpPr>
            <a:spLocks noChangeArrowheads="1"/>
          </p:cNvSpPr>
          <p:nvPr/>
        </p:nvSpPr>
        <p:spPr bwMode="auto">
          <a:xfrm>
            <a:off x="304800" y="1676400"/>
            <a:ext cx="8458200" cy="5334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83971" name="Rectangle 3"/>
          <p:cNvSpPr>
            <a:spLocks noChangeArrowheads="1"/>
          </p:cNvSpPr>
          <p:nvPr/>
        </p:nvSpPr>
        <p:spPr bwMode="auto">
          <a:xfrm>
            <a:off x="304800" y="3124200"/>
            <a:ext cx="8458200" cy="9144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83972" name="Rectangle 4"/>
          <p:cNvSpPr>
            <a:spLocks noChangeArrowheads="1"/>
          </p:cNvSpPr>
          <p:nvPr/>
        </p:nvSpPr>
        <p:spPr bwMode="auto">
          <a:xfrm>
            <a:off x="304800" y="4114800"/>
            <a:ext cx="8458200" cy="8382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83973" name="Text Box 5"/>
          <p:cNvSpPr txBox="1">
            <a:spLocks noChangeArrowheads="1"/>
          </p:cNvSpPr>
          <p:nvPr/>
        </p:nvSpPr>
        <p:spPr bwMode="auto">
          <a:xfrm>
            <a:off x="381000" y="1736725"/>
            <a:ext cx="8382000" cy="3984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Soggetto sindacale unitario ed elettivo avente natura collegiale</a:t>
            </a:r>
          </a:p>
        </p:txBody>
      </p:sp>
      <p:sp>
        <p:nvSpPr>
          <p:cNvPr id="83974" name="Text Box 6"/>
          <p:cNvSpPr txBox="1">
            <a:spLocks noChangeArrowheads="1"/>
          </p:cNvSpPr>
          <p:nvPr/>
        </p:nvSpPr>
        <p:spPr bwMode="auto">
          <a:xfrm>
            <a:off x="304800" y="3276600"/>
            <a:ext cx="8382000" cy="7032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Assume le proprie posizioni a maggioranza e quindi la posizione del singolo componente non ha rilievo esterno alla RSU</a:t>
            </a:r>
          </a:p>
        </p:txBody>
      </p:sp>
      <p:sp>
        <p:nvSpPr>
          <p:cNvPr id="83975" name="Text Box 7"/>
          <p:cNvSpPr txBox="1">
            <a:spLocks noChangeArrowheads="1"/>
          </p:cNvSpPr>
          <p:nvPr/>
        </p:nvSpPr>
        <p:spPr bwMode="auto">
          <a:xfrm>
            <a:off x="457200" y="4114800"/>
            <a:ext cx="8229600" cy="7032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Indicono le elezioni, congiuntamente o disgiuntamente, le organizzazioni sindacali rappresentative</a:t>
            </a:r>
          </a:p>
        </p:txBody>
      </p:sp>
      <p:sp>
        <p:nvSpPr>
          <p:cNvPr id="83976" name="Text Box 8"/>
          <p:cNvSpPr txBox="1">
            <a:spLocks noChangeArrowheads="1"/>
          </p:cNvSpPr>
          <p:nvPr/>
        </p:nvSpPr>
        <p:spPr bwMode="auto">
          <a:xfrm>
            <a:off x="381000" y="2514600"/>
            <a:ext cx="8534400" cy="457200"/>
          </a:xfrm>
          <a:prstGeom prst="rect">
            <a:avLst/>
          </a:prstGeom>
          <a:noFill/>
          <a:ln w="9525">
            <a:noFill/>
            <a:round/>
            <a:headEnd/>
            <a:tailEnd/>
          </a:ln>
          <a:effectLst/>
        </p:spPr>
        <p:txBody>
          <a:bodyPr wrap="none" anchor="ctr"/>
          <a:lstStyle/>
          <a:p>
            <a:endParaRPr lang="it-IT"/>
          </a:p>
        </p:txBody>
      </p:sp>
      <p:sp>
        <p:nvSpPr>
          <p:cNvPr id="83977" name="Text Box 9"/>
          <p:cNvSpPr txBox="1">
            <a:spLocks noChangeArrowheads="1"/>
          </p:cNvSpPr>
          <p:nvPr/>
        </p:nvSpPr>
        <p:spPr bwMode="auto">
          <a:xfrm>
            <a:off x="304800" y="2286000"/>
            <a:ext cx="8458200" cy="703263"/>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Alla sua costituzione partecipa  la generalità dei lavoratori, con alcune eccezioni.</a:t>
            </a:r>
          </a:p>
        </p:txBody>
      </p:sp>
      <p:sp>
        <p:nvSpPr>
          <p:cNvPr id="83978" name="Text Box 10"/>
          <p:cNvSpPr txBox="1">
            <a:spLocks noChangeArrowheads="1"/>
          </p:cNvSpPr>
          <p:nvPr/>
        </p:nvSpPr>
        <p:spPr bwMode="auto">
          <a:xfrm>
            <a:off x="304800" y="5029200"/>
            <a:ext cx="8458200" cy="398463"/>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Possono partecipare alle elezioni tutti i sindacati</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4"/>
          <p:cNvSpPr>
            <a:spLocks noGrp="1"/>
          </p:cNvSpPr>
          <p:nvPr>
            <p:ph type="sldNum" idx="12"/>
          </p:nvPr>
        </p:nvSpPr>
        <p:spPr/>
        <p:txBody>
          <a:bodyPr/>
          <a:lstStyle/>
          <a:p>
            <a:fld id="{0623C49E-701E-4C38-B76F-1C39C60A1682}" type="slidenum">
              <a:rPr lang="en-GB"/>
              <a:pPr/>
              <a:t>33</a:t>
            </a:fld>
            <a:endParaRPr lang="en-GB"/>
          </a:p>
        </p:txBody>
      </p:sp>
      <p:sp>
        <p:nvSpPr>
          <p:cNvPr id="84993" name="Text Box 1"/>
          <p:cNvSpPr txBox="1">
            <a:spLocks noChangeArrowheads="1"/>
          </p:cNvSpPr>
          <p:nvPr/>
        </p:nvSpPr>
        <p:spPr bwMode="auto">
          <a:xfrm>
            <a:off x="323850" y="1700213"/>
            <a:ext cx="8686800" cy="11430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La RSU si configura come un organismo sindacale</a:t>
            </a:r>
          </a:p>
        </p:txBody>
      </p:sp>
      <p:sp>
        <p:nvSpPr>
          <p:cNvPr id="84994" name="AutoShape 2"/>
          <p:cNvSpPr>
            <a:spLocks noChangeArrowheads="1"/>
          </p:cNvSpPr>
          <p:nvPr/>
        </p:nvSpPr>
        <p:spPr bwMode="auto">
          <a:xfrm>
            <a:off x="4067175" y="3068638"/>
            <a:ext cx="533400" cy="990600"/>
          </a:xfrm>
          <a:prstGeom prst="downArrow">
            <a:avLst>
              <a:gd name="adj1" fmla="val 50000"/>
              <a:gd name="adj2" fmla="val 46429"/>
            </a:avLst>
          </a:prstGeom>
          <a:solidFill>
            <a:srgbClr val="008000"/>
          </a:solidFill>
          <a:ln w="38160">
            <a:solidFill>
              <a:srgbClr val="000000"/>
            </a:solidFill>
            <a:miter lim="800000"/>
            <a:headEnd/>
            <a:tailEnd/>
          </a:ln>
          <a:effectLst/>
        </p:spPr>
        <p:txBody>
          <a:bodyPr wrap="none" anchor="ctr"/>
          <a:lstStyle/>
          <a:p>
            <a:endParaRPr lang="it-IT"/>
          </a:p>
        </p:txBody>
      </p:sp>
      <p:sp>
        <p:nvSpPr>
          <p:cNvPr id="84995" name="AutoShape 3"/>
          <p:cNvSpPr>
            <a:spLocks noChangeArrowheads="1"/>
          </p:cNvSpPr>
          <p:nvPr/>
        </p:nvSpPr>
        <p:spPr bwMode="auto">
          <a:xfrm rot="1980000">
            <a:off x="1601788" y="3657600"/>
            <a:ext cx="533400" cy="990600"/>
          </a:xfrm>
          <a:prstGeom prst="downArrow">
            <a:avLst>
              <a:gd name="adj1" fmla="val 50000"/>
              <a:gd name="adj2" fmla="val 46429"/>
            </a:avLst>
          </a:prstGeom>
          <a:solidFill>
            <a:srgbClr val="008000"/>
          </a:solidFill>
          <a:ln w="38160">
            <a:solidFill>
              <a:srgbClr val="000000"/>
            </a:solidFill>
            <a:miter lim="800000"/>
            <a:headEnd/>
            <a:tailEnd/>
          </a:ln>
          <a:effectLst/>
        </p:spPr>
        <p:txBody>
          <a:bodyPr wrap="none" anchor="ctr"/>
          <a:lstStyle/>
          <a:p>
            <a:endParaRPr lang="it-IT"/>
          </a:p>
        </p:txBody>
      </p:sp>
      <p:sp>
        <p:nvSpPr>
          <p:cNvPr id="84996" name="AutoShape 4"/>
          <p:cNvSpPr>
            <a:spLocks noChangeArrowheads="1"/>
          </p:cNvSpPr>
          <p:nvPr/>
        </p:nvSpPr>
        <p:spPr bwMode="auto">
          <a:xfrm rot="19620000">
            <a:off x="6396038" y="3584575"/>
            <a:ext cx="533400" cy="990600"/>
          </a:xfrm>
          <a:prstGeom prst="downArrow">
            <a:avLst>
              <a:gd name="adj1" fmla="val 50000"/>
              <a:gd name="adj2" fmla="val 46429"/>
            </a:avLst>
          </a:prstGeom>
          <a:solidFill>
            <a:srgbClr val="008000"/>
          </a:solidFill>
          <a:ln w="38160">
            <a:solidFill>
              <a:srgbClr val="000000"/>
            </a:solidFill>
            <a:miter lim="800000"/>
            <a:headEnd/>
            <a:tailEnd/>
          </a:ln>
          <a:effectLst/>
        </p:spPr>
        <p:txBody>
          <a:bodyPr wrap="none" anchor="ctr"/>
          <a:lstStyle/>
          <a:p>
            <a:endParaRPr lang="it-IT"/>
          </a:p>
        </p:txBody>
      </p:sp>
      <p:sp>
        <p:nvSpPr>
          <p:cNvPr id="84997" name="Text Box 5"/>
          <p:cNvSpPr txBox="1">
            <a:spLocks noChangeArrowheads="1"/>
          </p:cNvSpPr>
          <p:nvPr/>
        </p:nvSpPr>
        <p:spPr bwMode="auto">
          <a:xfrm>
            <a:off x="228600" y="5029200"/>
            <a:ext cx="2286000" cy="703263"/>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Unico, pluralistico ma unitario </a:t>
            </a:r>
          </a:p>
        </p:txBody>
      </p:sp>
      <p:sp>
        <p:nvSpPr>
          <p:cNvPr id="84998" name="Text Box 6"/>
          <p:cNvSpPr txBox="1">
            <a:spLocks noChangeArrowheads="1"/>
          </p:cNvSpPr>
          <p:nvPr/>
        </p:nvSpPr>
        <p:spPr bwMode="auto">
          <a:xfrm>
            <a:off x="3276600" y="4652963"/>
            <a:ext cx="2057400" cy="1924050"/>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Elettivo, di rappresentanza di tutti i lavoratori presenti sul luogo di lavoro </a:t>
            </a:r>
          </a:p>
        </p:txBody>
      </p:sp>
      <p:sp>
        <p:nvSpPr>
          <p:cNvPr id="84999" name="Text Box 7"/>
          <p:cNvSpPr txBox="1">
            <a:spLocks noChangeArrowheads="1"/>
          </p:cNvSpPr>
          <p:nvPr/>
        </p:nvSpPr>
        <p:spPr bwMode="auto">
          <a:xfrm>
            <a:off x="5943600" y="4876800"/>
            <a:ext cx="2895600" cy="1008063"/>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Legittimato alla contrattazione di secondo livello</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4"/>
          <p:cNvSpPr>
            <a:spLocks noGrp="1"/>
          </p:cNvSpPr>
          <p:nvPr>
            <p:ph type="sldNum" idx="12"/>
          </p:nvPr>
        </p:nvSpPr>
        <p:spPr/>
        <p:txBody>
          <a:bodyPr/>
          <a:lstStyle/>
          <a:p>
            <a:fld id="{84FD1D1E-7C05-4030-9BA5-9E80A8D54447}" type="slidenum">
              <a:rPr lang="en-GB"/>
              <a:pPr/>
              <a:t>34</a:t>
            </a:fld>
            <a:endParaRPr lang="en-GB"/>
          </a:p>
        </p:txBody>
      </p:sp>
      <p:sp>
        <p:nvSpPr>
          <p:cNvPr id="86017" name="Text Box 1"/>
          <p:cNvSpPr txBox="1">
            <a:spLocks noChangeArrowheads="1"/>
          </p:cNvSpPr>
          <p:nvPr/>
        </p:nvSpPr>
        <p:spPr bwMode="auto">
          <a:xfrm>
            <a:off x="152400" y="914400"/>
            <a:ext cx="8839200" cy="9144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LA RSU NEL PUBBLICO IMPIEGO  E’ DISCIPLINATA</a:t>
            </a:r>
          </a:p>
        </p:txBody>
      </p:sp>
      <p:sp>
        <p:nvSpPr>
          <p:cNvPr id="86018" name="AutoShape 2"/>
          <p:cNvSpPr>
            <a:spLocks noChangeArrowheads="1"/>
          </p:cNvSpPr>
          <p:nvPr/>
        </p:nvSpPr>
        <p:spPr bwMode="auto">
          <a:xfrm>
            <a:off x="1835150" y="4005263"/>
            <a:ext cx="1752600" cy="95726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8000"/>
          </a:solidFill>
          <a:ln w="38160">
            <a:solidFill>
              <a:srgbClr val="000000"/>
            </a:solidFill>
            <a:miter lim="800000"/>
            <a:headEnd/>
            <a:tailEnd/>
          </a:ln>
          <a:effectLst/>
        </p:spPr>
        <p:txBody>
          <a:bodyPr wrap="none" anchor="ctr"/>
          <a:lstStyle/>
          <a:p>
            <a:endParaRPr lang="it-IT"/>
          </a:p>
        </p:txBody>
      </p:sp>
      <p:sp>
        <p:nvSpPr>
          <p:cNvPr id="86019" name="AutoShape 3"/>
          <p:cNvSpPr>
            <a:spLocks noChangeArrowheads="1"/>
          </p:cNvSpPr>
          <p:nvPr/>
        </p:nvSpPr>
        <p:spPr bwMode="auto">
          <a:xfrm>
            <a:off x="2484438" y="2349500"/>
            <a:ext cx="1447800" cy="381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8000"/>
          </a:solidFill>
          <a:ln w="38160">
            <a:solidFill>
              <a:srgbClr val="000000"/>
            </a:solidFill>
            <a:miter lim="800000"/>
            <a:headEnd/>
            <a:tailEnd/>
          </a:ln>
          <a:effectLst/>
        </p:spPr>
        <p:txBody>
          <a:bodyPr wrap="none" anchor="ctr"/>
          <a:lstStyle/>
          <a:p>
            <a:endParaRPr lang="it-IT"/>
          </a:p>
        </p:txBody>
      </p:sp>
      <p:sp>
        <p:nvSpPr>
          <p:cNvPr id="86020" name="Text Box 4"/>
          <p:cNvSpPr txBox="1">
            <a:spLocks noChangeArrowheads="1"/>
          </p:cNvSpPr>
          <p:nvPr/>
        </p:nvSpPr>
        <p:spPr bwMode="auto">
          <a:xfrm>
            <a:off x="4211638" y="2349500"/>
            <a:ext cx="3810000" cy="398463"/>
          </a:xfrm>
          <a:prstGeom prst="rect">
            <a:avLst/>
          </a:prstGeom>
          <a:solidFill>
            <a:srgbClr val="FFFCF5"/>
          </a:solidFill>
          <a:ln w="19080">
            <a:solidFill>
              <a:srgbClr val="000000"/>
            </a:solidFill>
            <a:miter lim="800000"/>
            <a:headEnd/>
            <a:tailEnd/>
          </a:ln>
          <a:effectLst>
            <a:outerShdw dist="17819" dir="18900000" algn="ctr" rotWithShape="0">
              <a:srgbClr val="808080"/>
            </a:outerShdw>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Dall’art. 42 del D. Lgs. 165/2001</a:t>
            </a:r>
          </a:p>
        </p:txBody>
      </p:sp>
      <p:sp>
        <p:nvSpPr>
          <p:cNvPr id="86021" name="Text Box 5"/>
          <p:cNvSpPr txBox="1">
            <a:spLocks noChangeArrowheads="1"/>
          </p:cNvSpPr>
          <p:nvPr/>
        </p:nvSpPr>
        <p:spPr bwMode="auto">
          <a:xfrm>
            <a:off x="3924300" y="3789363"/>
            <a:ext cx="3810000" cy="1955800"/>
          </a:xfrm>
          <a:prstGeom prst="rect">
            <a:avLst/>
          </a:prstGeom>
          <a:solidFill>
            <a:srgbClr val="FFFCF5"/>
          </a:solidFill>
          <a:ln w="19080">
            <a:solidFill>
              <a:srgbClr val="000000"/>
            </a:solidFill>
            <a:miter lim="800000"/>
            <a:headEnd/>
            <a:tailEnd/>
          </a:ln>
          <a:effectLst>
            <a:outerShdw dist="17819" dir="18900000" algn="ctr" rotWithShape="0">
              <a:srgbClr val="808080"/>
            </a:outerShdw>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Dal CCNQ 7/8/1998</a:t>
            </a:r>
          </a:p>
          <a:p>
            <a:pPr algn="ct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“Accordo collettivo quadro per la costituzione delle rappresentanze sindacali unitarie per il personale dei comparti delle pubbliche Amministrazioni e per la definizione del relativo regolamento elettorale”</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p:cNvSpPr>
            <a:spLocks noGrp="1"/>
          </p:cNvSpPr>
          <p:nvPr>
            <p:ph type="sldNum" idx="12"/>
          </p:nvPr>
        </p:nvSpPr>
        <p:spPr/>
        <p:txBody>
          <a:bodyPr/>
          <a:lstStyle/>
          <a:p>
            <a:fld id="{C0E4C16D-0DB0-40EC-AD59-37B913EA2EF3}" type="slidenum">
              <a:rPr lang="en-GB"/>
              <a:pPr/>
              <a:t>35</a:t>
            </a:fld>
            <a:endParaRPr lang="en-GB"/>
          </a:p>
        </p:txBody>
      </p:sp>
      <p:sp>
        <p:nvSpPr>
          <p:cNvPr id="87041" name="Text Box 1"/>
          <p:cNvSpPr txBox="1">
            <a:spLocks noChangeArrowheads="1"/>
          </p:cNvSpPr>
          <p:nvPr/>
        </p:nvSpPr>
        <p:spPr bwMode="auto">
          <a:xfrm>
            <a:off x="914400" y="1143000"/>
            <a:ext cx="7645400" cy="1143000"/>
          </a:xfrm>
          <a:prstGeom prst="rect">
            <a:avLst/>
          </a:prstGeom>
          <a:solidFill>
            <a:srgbClr val="FFCC00"/>
          </a:solidFill>
          <a:ln w="38160">
            <a:solidFill>
              <a:srgbClr val="000000"/>
            </a:solidFill>
            <a:miter lim="800000"/>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Numero dei componenti della RSU</a:t>
            </a:r>
          </a:p>
          <a:p>
            <a:pPr algn="ctr">
              <a:spcBef>
                <a:spcPts val="15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99"/>
                </a:solidFill>
                <a:latin typeface="Times New Roman" pitchFamily="16" charset="0"/>
              </a:rPr>
              <a:t>(art. 4 Accordo Quadro 7/8/98, art. 3 CCNL 3/11/98)</a:t>
            </a:r>
            <a:r>
              <a:rPr lang="ar-SA" sz="2400" b="1">
                <a:solidFill>
                  <a:srgbClr val="000099"/>
                </a:solidFill>
                <a:latin typeface="Times New Roman" pitchFamily="16" charset="0"/>
                <a:cs typeface="Arial" charset="0"/>
              </a:rPr>
              <a:t>‏</a:t>
            </a:r>
            <a:endParaRPr lang="en-GB" sz="2400" b="1">
              <a:solidFill>
                <a:srgbClr val="000099"/>
              </a:solidFill>
              <a:latin typeface="Times New Roman" pitchFamily="16" charset="0"/>
            </a:endParaRPr>
          </a:p>
        </p:txBody>
      </p:sp>
      <p:sp>
        <p:nvSpPr>
          <p:cNvPr id="87042" name="Text Box 2"/>
          <p:cNvSpPr txBox="1">
            <a:spLocks noChangeArrowheads="1"/>
          </p:cNvSpPr>
          <p:nvPr/>
        </p:nvSpPr>
        <p:spPr bwMode="auto">
          <a:xfrm>
            <a:off x="685800" y="2819400"/>
            <a:ext cx="8001000" cy="3460750"/>
          </a:xfrm>
          <a:prstGeom prst="rect">
            <a:avLst/>
          </a:prstGeom>
          <a:noFill/>
          <a:ln w="38160">
            <a:solidFill>
              <a:srgbClr val="000000"/>
            </a:solidFill>
            <a:miter lim="800000"/>
            <a:headEnd/>
            <a:tailEnd/>
          </a:ln>
          <a:effectLst/>
        </p:spPr>
        <p:txBody>
          <a:bodyPr lIns="90000" tIns="46800" rIns="90000" bIns="46800">
            <a:spAutoFit/>
          </a:bodyPr>
          <a:lstStyle/>
          <a:p>
            <a:pPr marL="338138" indent="-338138">
              <a:spcBef>
                <a:spcPts val="1250"/>
              </a:spcBef>
              <a:buFont typeface="Arial" charset="0"/>
              <a:buAutoNum type="arabicPeriod"/>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b="1">
                <a:solidFill>
                  <a:srgbClr val="000000"/>
                </a:solidFill>
                <a:latin typeface="Times New Roman" pitchFamily="16" charset="0"/>
              </a:rPr>
              <a:t>Tre componenti nelle Amministrazioni  che occupano fino a 200 dipendenti;</a:t>
            </a:r>
          </a:p>
          <a:p>
            <a:pPr marL="338138" indent="-338138">
              <a:spcBef>
                <a:spcPts val="1250"/>
              </a:spcBef>
              <a:buFont typeface="Arial" charset="0"/>
              <a:buAutoNum type="arabicPeriod"/>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b="1">
                <a:solidFill>
                  <a:srgbClr val="000000"/>
                </a:solidFill>
                <a:latin typeface="Times New Roman" pitchFamily="16" charset="0"/>
              </a:rPr>
              <a:t>Tre componenti ogni 300 o frazione di 300 dipendenti, nelle Amministrazioni che occupano un numero di dipendenti superiore a 200 e fino a 3000 in aggiunta al numero di cui al precedente punto 1., calcolati sul numero dei dipendenti eccedente i 200;</a:t>
            </a:r>
          </a:p>
          <a:p>
            <a:pPr marL="338138" indent="-338138">
              <a:spcBef>
                <a:spcPts val="1250"/>
              </a:spcBef>
              <a:buFont typeface="Arial" charset="0"/>
              <a:buAutoNum type="arabicPeriod"/>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b="1">
                <a:solidFill>
                  <a:srgbClr val="000000"/>
                </a:solidFill>
                <a:latin typeface="Times New Roman" pitchFamily="16" charset="0"/>
              </a:rPr>
              <a:t>Tre componenti ogni 500 o frazione di 500 dipendenti nelle amministrazioni di maggiori dimensioni, in aggiunta al numero di cui al precedente punto 2., calcolati sul numero dei dipendenti eccedente i 3000.</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4"/>
          <p:cNvSpPr>
            <a:spLocks noGrp="1"/>
          </p:cNvSpPr>
          <p:nvPr>
            <p:ph type="sldNum" idx="12"/>
          </p:nvPr>
        </p:nvSpPr>
        <p:spPr/>
        <p:txBody>
          <a:bodyPr/>
          <a:lstStyle/>
          <a:p>
            <a:fld id="{EE13E8A8-2904-4084-8545-12CE43E1E48A}" type="slidenum">
              <a:rPr lang="en-GB"/>
              <a:pPr/>
              <a:t>36</a:t>
            </a:fld>
            <a:endParaRPr lang="en-GB"/>
          </a:p>
        </p:txBody>
      </p:sp>
      <p:sp>
        <p:nvSpPr>
          <p:cNvPr id="88065" name="Text Box 1"/>
          <p:cNvSpPr txBox="1">
            <a:spLocks noChangeArrowheads="1"/>
          </p:cNvSpPr>
          <p:nvPr/>
        </p:nvSpPr>
        <p:spPr bwMode="auto">
          <a:xfrm>
            <a:off x="38100" y="1295400"/>
            <a:ext cx="7645400" cy="1143000"/>
          </a:xfrm>
          <a:prstGeom prst="rect">
            <a:avLst/>
          </a:prstGeom>
          <a:solidFill>
            <a:srgbClr val="FFCC00"/>
          </a:solidFill>
          <a:ln w="38160">
            <a:solidFill>
              <a:srgbClr val="FFFCF5"/>
            </a:solidFill>
            <a:miter lim="800000"/>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Durata della RSU</a:t>
            </a:r>
          </a:p>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(art. 7, parte I Accordo Quadro 7/8/98)</a:t>
            </a:r>
            <a:r>
              <a:rPr lang="ar-SA" sz="2800" b="1">
                <a:solidFill>
                  <a:srgbClr val="000099"/>
                </a:solidFill>
                <a:latin typeface="Times New Roman" pitchFamily="16" charset="0"/>
                <a:cs typeface="Arial" charset="0"/>
              </a:rPr>
              <a:t>‏</a:t>
            </a:r>
            <a:endParaRPr lang="en-GB" sz="2800" b="1">
              <a:solidFill>
                <a:srgbClr val="000099"/>
              </a:solidFill>
              <a:latin typeface="Times New Roman" pitchFamily="16" charset="0"/>
            </a:endParaRPr>
          </a:p>
        </p:txBody>
      </p:sp>
      <p:sp>
        <p:nvSpPr>
          <p:cNvPr id="88066" name="Text Box 2"/>
          <p:cNvSpPr txBox="1">
            <a:spLocks noChangeArrowheads="1"/>
          </p:cNvSpPr>
          <p:nvPr/>
        </p:nvSpPr>
        <p:spPr bwMode="auto">
          <a:xfrm>
            <a:off x="685800" y="2819400"/>
            <a:ext cx="8001000" cy="703263"/>
          </a:xfrm>
          <a:prstGeom prst="rect">
            <a:avLst/>
          </a:prstGeom>
          <a:noFill/>
          <a:ln w="38160">
            <a:solidFill>
              <a:srgbClr val="000000"/>
            </a:solidFill>
            <a:miter lim="800000"/>
            <a:headEnd/>
            <a:tailEnd/>
          </a:ln>
          <a:effectLst/>
        </p:spPr>
        <p:txBody>
          <a:bodyPr lIns="90000" tIns="46800" rIns="90000" bIns="46800">
            <a:spAutoFit/>
          </a:bodyPr>
          <a:lstStyle/>
          <a:p>
            <a:pPr marL="338138" indent="-338138">
              <a:spcBef>
                <a:spcPts val="1250"/>
              </a:spcBef>
              <a:buFont typeface="Times New Roman" pitchFamily="16"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b="1">
                <a:solidFill>
                  <a:srgbClr val="000000"/>
                </a:solidFill>
                <a:latin typeface="Times New Roman" pitchFamily="16" charset="0"/>
              </a:rPr>
              <a:t>Triennale senza possibilità di proroga con obbligo di indire nuove elezioni.</a:t>
            </a:r>
          </a:p>
        </p:txBody>
      </p:sp>
      <p:sp>
        <p:nvSpPr>
          <p:cNvPr id="88067" name="Line 3"/>
          <p:cNvSpPr>
            <a:spLocks noChangeShapeType="1"/>
          </p:cNvSpPr>
          <p:nvPr/>
        </p:nvSpPr>
        <p:spPr bwMode="auto">
          <a:xfrm>
            <a:off x="1066800" y="3581400"/>
            <a:ext cx="1588" cy="685800"/>
          </a:xfrm>
          <a:prstGeom prst="line">
            <a:avLst/>
          </a:prstGeom>
          <a:noFill/>
          <a:ln w="19080">
            <a:solidFill>
              <a:srgbClr val="000000"/>
            </a:solidFill>
            <a:miter lim="800000"/>
            <a:headEnd/>
            <a:tailEnd/>
          </a:ln>
          <a:effectLst/>
        </p:spPr>
        <p:txBody>
          <a:bodyPr/>
          <a:lstStyle/>
          <a:p>
            <a:endParaRPr lang="it-IT"/>
          </a:p>
        </p:txBody>
      </p:sp>
      <p:sp>
        <p:nvSpPr>
          <p:cNvPr id="88068" name="Text Box 4"/>
          <p:cNvSpPr txBox="1">
            <a:spLocks noChangeArrowheads="1"/>
          </p:cNvSpPr>
          <p:nvPr/>
        </p:nvSpPr>
        <p:spPr bwMode="auto">
          <a:xfrm>
            <a:off x="762000" y="4267200"/>
            <a:ext cx="2590800" cy="825500"/>
          </a:xfrm>
          <a:prstGeom prst="rect">
            <a:avLst/>
          </a:prstGeom>
          <a:noFill/>
          <a:ln w="38160">
            <a:solidFill>
              <a:srgbClr val="000000"/>
            </a:solidFill>
            <a:miter lim="800000"/>
            <a:headEnd/>
            <a:tailEnd/>
          </a:ln>
          <a:effectLst/>
        </p:spPr>
        <p:txBody>
          <a:bodyPr lIns="90000" tIns="46800" rIns="90000" bIns="46800">
            <a:spAutoFit/>
          </a:bodyPr>
          <a:lstStyle/>
          <a:p>
            <a:pP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Decadenza nel corso del triennio</a:t>
            </a:r>
          </a:p>
        </p:txBody>
      </p:sp>
      <p:sp>
        <p:nvSpPr>
          <p:cNvPr id="88069" name="Line 5"/>
          <p:cNvSpPr>
            <a:spLocks noChangeShapeType="1"/>
          </p:cNvSpPr>
          <p:nvPr/>
        </p:nvSpPr>
        <p:spPr bwMode="auto">
          <a:xfrm>
            <a:off x="3429000" y="4724400"/>
            <a:ext cx="914400" cy="1588"/>
          </a:xfrm>
          <a:prstGeom prst="line">
            <a:avLst/>
          </a:prstGeom>
          <a:noFill/>
          <a:ln w="19080">
            <a:solidFill>
              <a:srgbClr val="000000"/>
            </a:solidFill>
            <a:miter lim="800000"/>
            <a:headEnd/>
            <a:tailEnd type="triangle" w="med" len="med"/>
          </a:ln>
          <a:effectLst/>
        </p:spPr>
        <p:txBody>
          <a:bodyPr/>
          <a:lstStyle/>
          <a:p>
            <a:endParaRPr lang="it-IT"/>
          </a:p>
        </p:txBody>
      </p:sp>
      <p:sp>
        <p:nvSpPr>
          <p:cNvPr id="88070" name="Text Box 6"/>
          <p:cNvSpPr txBox="1">
            <a:spLocks noChangeArrowheads="1"/>
          </p:cNvSpPr>
          <p:nvPr/>
        </p:nvSpPr>
        <p:spPr bwMode="auto">
          <a:xfrm>
            <a:off x="4572000" y="3810000"/>
            <a:ext cx="4114800" cy="2751138"/>
          </a:xfrm>
          <a:prstGeom prst="rect">
            <a:avLst/>
          </a:prstGeom>
          <a:noFill/>
          <a:ln w="38160">
            <a:solidFill>
              <a:srgbClr val="000000"/>
            </a:solidFill>
            <a:miter lim="800000"/>
            <a:headEnd/>
            <a:tailEnd/>
          </a:ln>
          <a:effectLst/>
        </p:spPr>
        <p:txBody>
          <a:bodyPr lIns="90000" tIns="46800" rIns="90000" bIns="46800">
            <a:spAutoFit/>
          </a:bodyPr>
          <a:lstStyle/>
          <a:p>
            <a:pPr marL="338138" indent="-338138">
              <a:spcBef>
                <a:spcPts val="1125"/>
              </a:spcBef>
              <a:buFont typeface="Times New Roman" pitchFamily="16"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b="1">
                <a:solidFill>
                  <a:srgbClr val="000000"/>
                </a:solidFill>
                <a:latin typeface="Times New Roman" pitchFamily="16" charset="0"/>
              </a:rPr>
              <a:t>Dimissioni di più del 50% degli eletti.</a:t>
            </a:r>
          </a:p>
          <a:p>
            <a:pPr marL="338138" indent="-338138">
              <a:spcBef>
                <a:spcPts val="1250"/>
              </a:spcBef>
              <a:buFont typeface="Times New Roman" pitchFamily="16"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b="1">
                <a:solidFill>
                  <a:srgbClr val="000000"/>
                </a:solidFill>
                <a:latin typeface="Times New Roman" pitchFamily="16" charset="0"/>
              </a:rPr>
              <a:t>Altra causa di decadenza dei suoi componenti sempre che in tale circostanza la RSU si trovi nella condizione di non poter provvedere alla  loro sostituzione con pregiudizio per il numero legale previsto per il suo funzionamento</a:t>
            </a:r>
            <a:r>
              <a:rPr lang="en-GB" sz="2000" b="1">
                <a:solidFill>
                  <a:srgbClr val="000000"/>
                </a:solidFill>
                <a:latin typeface="Times New Roman" pitchFamily="16" charset="0"/>
              </a:rPr>
              <a:t>.</a:t>
            </a:r>
          </a:p>
        </p:txBody>
      </p:sp>
      <p:graphicFrame>
        <p:nvGraphicFramePr>
          <p:cNvPr id="88071" name="Object 7"/>
          <p:cNvGraphicFramePr>
            <a:graphicFrameLocks noChangeAspect="1"/>
          </p:cNvGraphicFramePr>
          <p:nvPr/>
        </p:nvGraphicFramePr>
        <p:xfrm>
          <a:off x="7810500" y="1143000"/>
          <a:ext cx="1295400" cy="1379538"/>
        </p:xfrm>
        <a:graphic>
          <a:graphicData uri="http://schemas.openxmlformats.org/presentationml/2006/ole">
            <p:oleObj spid="_x0000_s88071" r:id="rId4" imgW="4134240" imgH="3468960" progId="">
              <p:embed/>
            </p:oleObj>
          </a:graphicData>
        </a:graphic>
      </p:graphicFrame>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4"/>
          <p:cNvSpPr>
            <a:spLocks noGrp="1"/>
          </p:cNvSpPr>
          <p:nvPr>
            <p:ph type="sldNum" idx="12"/>
          </p:nvPr>
        </p:nvSpPr>
        <p:spPr/>
        <p:txBody>
          <a:bodyPr/>
          <a:lstStyle/>
          <a:p>
            <a:fld id="{82A64637-166E-404F-9811-9A2F63FC1E82}" type="slidenum">
              <a:rPr lang="en-GB"/>
              <a:pPr/>
              <a:t>37</a:t>
            </a:fld>
            <a:endParaRPr lang="en-GB"/>
          </a:p>
        </p:txBody>
      </p:sp>
      <p:sp>
        <p:nvSpPr>
          <p:cNvPr id="89089" name="Text Box 1"/>
          <p:cNvSpPr txBox="1">
            <a:spLocks noChangeArrowheads="1"/>
          </p:cNvSpPr>
          <p:nvPr/>
        </p:nvSpPr>
        <p:spPr bwMode="auto">
          <a:xfrm>
            <a:off x="152400" y="2971800"/>
            <a:ext cx="1371600" cy="685800"/>
          </a:xfrm>
          <a:prstGeom prst="rect">
            <a:avLst/>
          </a:prstGeom>
          <a:solidFill>
            <a:srgbClr val="00FFFF"/>
          </a:solidFill>
          <a:ln w="38160">
            <a:solidFill>
              <a:srgbClr val="000000"/>
            </a:solidFill>
            <a:miter lim="800000"/>
            <a:headEnd/>
            <a:tailEnd/>
          </a:ln>
          <a:effectLst/>
        </p:spPr>
        <p:txBody>
          <a:bodyPr lIns="90000" tIns="46800" rIns="90000" bIns="46800"/>
          <a:lstStyle/>
          <a:p>
            <a:pPr algn="ctr">
              <a:spcBef>
                <a:spcPts val="2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00"/>
                </a:solidFill>
                <a:latin typeface="Times New Roman" pitchFamily="16" charset="0"/>
              </a:rPr>
              <a:t>RSU</a:t>
            </a:r>
          </a:p>
        </p:txBody>
      </p:sp>
      <p:sp>
        <p:nvSpPr>
          <p:cNvPr id="89090" name="AutoShape 2"/>
          <p:cNvSpPr>
            <a:spLocks/>
          </p:cNvSpPr>
          <p:nvPr/>
        </p:nvSpPr>
        <p:spPr bwMode="auto">
          <a:xfrm>
            <a:off x="1619250" y="981075"/>
            <a:ext cx="304800" cy="4648200"/>
          </a:xfrm>
          <a:prstGeom prst="leftBrace">
            <a:avLst>
              <a:gd name="adj1" fmla="val 127083"/>
              <a:gd name="adj2" fmla="val 50000"/>
            </a:avLst>
          </a:prstGeom>
          <a:noFill/>
          <a:ln w="38160">
            <a:solidFill>
              <a:srgbClr val="000000"/>
            </a:solidFill>
            <a:miter lim="800000"/>
            <a:headEnd/>
            <a:tailEnd/>
          </a:ln>
          <a:effectLst/>
        </p:spPr>
        <p:txBody>
          <a:bodyPr wrap="none" anchor="ctr"/>
          <a:lstStyle/>
          <a:p>
            <a:endParaRPr lang="it-IT"/>
          </a:p>
        </p:txBody>
      </p:sp>
      <p:sp>
        <p:nvSpPr>
          <p:cNvPr id="89091" name="Text Box 3"/>
          <p:cNvSpPr txBox="1">
            <a:spLocks noChangeArrowheads="1"/>
          </p:cNvSpPr>
          <p:nvPr/>
        </p:nvSpPr>
        <p:spPr bwMode="auto">
          <a:xfrm>
            <a:off x="2124075" y="908050"/>
            <a:ext cx="6108700" cy="5405438"/>
          </a:xfrm>
          <a:prstGeom prst="rect">
            <a:avLst/>
          </a:prstGeom>
          <a:noFill/>
          <a:ln w="9525">
            <a:noFill/>
            <a:round/>
            <a:headEnd/>
            <a:tailEnd/>
          </a:ln>
          <a:effectLst/>
        </p:spPr>
        <p:txBody>
          <a:bodyPr lIns="90000" tIns="46800" rIns="90000" bIns="46800">
            <a:spAutoFit/>
          </a:bodyPr>
          <a:lstStyle/>
          <a:p>
            <a:pPr>
              <a:spcBef>
                <a:spcPts val="1500"/>
              </a:spcBef>
              <a:buClr>
                <a:srgbClr val="009900"/>
              </a:buClr>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a:solidFill>
                  <a:srgbClr val="009900"/>
                </a:solidFill>
                <a:latin typeface="Times New Roman" pitchFamily="16" charset="0"/>
              </a:rPr>
              <a:t>Hanno diritto a votare</a:t>
            </a:r>
            <a:r>
              <a:rPr lang="en-GB" sz="2400" b="1">
                <a:solidFill>
                  <a:srgbClr val="009900"/>
                </a:solidFill>
                <a:latin typeface="Times New Roman" pitchFamily="16" charset="0"/>
              </a:rPr>
              <a:t> tutti i lavoratori dipendenti</a:t>
            </a:r>
            <a:r>
              <a:rPr lang="en-GB" sz="2400" b="1">
                <a:solidFill>
                  <a:srgbClr val="000000"/>
                </a:solidFill>
                <a:latin typeface="Times New Roman" pitchFamily="16" charset="0"/>
              </a:rPr>
              <a:t>, a prescindere dalla loro appartenenza o meno ad un sindacato, </a:t>
            </a:r>
            <a:r>
              <a:rPr lang="en-GB" sz="2400" b="1">
                <a:solidFill>
                  <a:srgbClr val="009900"/>
                </a:solidFill>
                <a:latin typeface="Times New Roman" pitchFamily="16" charset="0"/>
              </a:rPr>
              <a:t>con rapporto di lavoro a tempo indeterminato</a:t>
            </a:r>
            <a:r>
              <a:rPr lang="en-GB" sz="2400" b="1">
                <a:solidFill>
                  <a:srgbClr val="000000"/>
                </a:solidFill>
                <a:latin typeface="Times New Roman" pitchFamily="16" charset="0"/>
              </a:rPr>
              <a:t> in servizio nell’Amministrazione alla data delle elezioni, compresi quelli provenienti da altre Amministrazioni.</a:t>
            </a:r>
          </a:p>
          <a:p>
            <a:pPr>
              <a:spcBef>
                <a:spcPts val="1500"/>
              </a:spcBef>
              <a:buClr>
                <a:srgbClr val="009900"/>
              </a:buClr>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a:solidFill>
                  <a:srgbClr val="009900"/>
                </a:solidFill>
                <a:latin typeface="Times New Roman" pitchFamily="16" charset="0"/>
              </a:rPr>
              <a:t>Sono eleggibili i lavoratori</a:t>
            </a:r>
            <a:r>
              <a:rPr lang="en-GB" sz="2400" b="1">
                <a:solidFill>
                  <a:srgbClr val="000000"/>
                </a:solidFill>
                <a:latin typeface="Times New Roman" pitchFamily="16" charset="0"/>
              </a:rPr>
              <a:t> che, candidati nelle liste presentate, </a:t>
            </a:r>
            <a:r>
              <a:rPr lang="en-GB" sz="2400" b="1">
                <a:solidFill>
                  <a:srgbClr val="009900"/>
                </a:solidFill>
                <a:latin typeface="Times New Roman" pitchFamily="16" charset="0"/>
              </a:rPr>
              <a:t>siano dipendenti con rapporto di lavoro a tempo indeterminato</a:t>
            </a:r>
            <a:r>
              <a:rPr lang="en-GB" sz="2400" b="1">
                <a:solidFill>
                  <a:srgbClr val="000000"/>
                </a:solidFill>
                <a:latin typeface="Times New Roman" pitchFamily="16" charset="0"/>
              </a:rPr>
              <a:t>, sia a tempo pieno che a tempo parziale. (Tale qualità, pena la decadenza dalla carica di eletto nella RSU, deve permanere anche dopo l’elezione)</a:t>
            </a:r>
            <a:r>
              <a:rPr lang="ar-SA" sz="2400" b="1">
                <a:solidFill>
                  <a:srgbClr val="000000"/>
                </a:solidFill>
                <a:latin typeface="Times New Roman" pitchFamily="16" charset="0"/>
                <a:cs typeface="Arial" charset="0"/>
              </a:rPr>
              <a:t>‏</a:t>
            </a:r>
            <a:endParaRPr lang="en-GB" sz="2400" b="1">
              <a:solidFill>
                <a:srgbClr val="000000"/>
              </a:solidFill>
              <a:latin typeface="Times New Roman" pitchFamily="16" charset="0"/>
            </a:endParaRP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4"/>
          <p:cNvSpPr>
            <a:spLocks noGrp="1"/>
          </p:cNvSpPr>
          <p:nvPr>
            <p:ph type="sldNum" idx="12"/>
          </p:nvPr>
        </p:nvSpPr>
        <p:spPr/>
        <p:txBody>
          <a:bodyPr/>
          <a:lstStyle/>
          <a:p>
            <a:fld id="{D5A71660-7BEF-4A5C-8AF5-55B39A49D731}" type="slidenum">
              <a:rPr lang="en-GB"/>
              <a:pPr/>
              <a:t>38</a:t>
            </a:fld>
            <a:endParaRPr lang="en-GB"/>
          </a:p>
        </p:txBody>
      </p:sp>
      <p:sp>
        <p:nvSpPr>
          <p:cNvPr id="90113" name="Text Box 1"/>
          <p:cNvSpPr txBox="1">
            <a:spLocks noChangeArrowheads="1"/>
          </p:cNvSpPr>
          <p:nvPr/>
        </p:nvSpPr>
        <p:spPr bwMode="auto">
          <a:xfrm>
            <a:off x="152400" y="838200"/>
            <a:ext cx="8686800" cy="9906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COSTITUZIONE DELLE RSU </a:t>
            </a:r>
          </a:p>
        </p:txBody>
      </p:sp>
      <p:sp>
        <p:nvSpPr>
          <p:cNvPr id="90114" name="Text Box 2"/>
          <p:cNvSpPr txBox="1">
            <a:spLocks noChangeArrowheads="1"/>
          </p:cNvSpPr>
          <p:nvPr/>
        </p:nvSpPr>
        <p:spPr bwMode="auto">
          <a:xfrm>
            <a:off x="1187450" y="2205038"/>
            <a:ext cx="7696200" cy="1381125"/>
          </a:xfrm>
          <a:prstGeom prst="rect">
            <a:avLst/>
          </a:prstGeom>
          <a:solidFill>
            <a:srgbClr val="CCFFFF"/>
          </a:solidFill>
          <a:ln w="38160">
            <a:solidFill>
              <a:srgbClr val="000000"/>
            </a:solidFill>
            <a:miter lim="800000"/>
            <a:headEnd/>
            <a:tailEnd/>
          </a:ln>
          <a:effectLst/>
        </p:spPr>
        <p:txBody>
          <a:bodyPr lIns="90000" tIns="46800" rIns="90000" bIns="46800">
            <a:spAutoFit/>
          </a:bodyPr>
          <a:lstStyle/>
          <a:p>
            <a:pPr>
              <a:spcBef>
                <a:spcPts val="1500"/>
              </a:spcBef>
              <a:buClr>
                <a:srgbClr val="009900"/>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a:solidFill>
                  <a:srgbClr val="009900"/>
                </a:solidFill>
                <a:latin typeface="Times New Roman" pitchFamily="16" charset="0"/>
              </a:rPr>
              <a:t>L’avvio delle procedure elettorali</a:t>
            </a:r>
          </a:p>
          <a:p>
            <a:pPr>
              <a:spcBef>
                <a:spcPts val="15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 è di competenza delle organizzazioni sindacali rappresentative </a:t>
            </a:r>
          </a:p>
        </p:txBody>
      </p:sp>
      <p:sp>
        <p:nvSpPr>
          <p:cNvPr id="90115" name="AutoShape 3"/>
          <p:cNvSpPr>
            <a:spLocks noChangeArrowheads="1"/>
          </p:cNvSpPr>
          <p:nvPr/>
        </p:nvSpPr>
        <p:spPr bwMode="auto">
          <a:xfrm>
            <a:off x="228600" y="2590800"/>
            <a:ext cx="762000" cy="2590800"/>
          </a:xfrm>
          <a:prstGeom prst="curvedRightArrow">
            <a:avLst>
              <a:gd name="adj1" fmla="val 66111"/>
              <a:gd name="adj2" fmla="val 135370"/>
              <a:gd name="adj3" fmla="val 33333"/>
            </a:avLst>
          </a:prstGeom>
          <a:solidFill>
            <a:srgbClr val="008000"/>
          </a:solidFill>
          <a:ln w="19080">
            <a:solidFill>
              <a:srgbClr val="000000"/>
            </a:solidFill>
            <a:miter lim="800000"/>
            <a:headEnd/>
            <a:tailEnd/>
          </a:ln>
          <a:effectLst/>
        </p:spPr>
        <p:txBody>
          <a:bodyPr wrap="none" anchor="ctr"/>
          <a:lstStyle/>
          <a:p>
            <a:endParaRPr lang="it-IT"/>
          </a:p>
        </p:txBody>
      </p:sp>
      <p:sp>
        <p:nvSpPr>
          <p:cNvPr id="90116" name="Text Box 4"/>
          <p:cNvSpPr txBox="1">
            <a:spLocks noChangeArrowheads="1"/>
          </p:cNvSpPr>
          <p:nvPr/>
        </p:nvSpPr>
        <p:spPr bwMode="auto">
          <a:xfrm>
            <a:off x="1258888" y="4005263"/>
            <a:ext cx="7772400" cy="2481262"/>
          </a:xfrm>
          <a:prstGeom prst="rect">
            <a:avLst/>
          </a:prstGeom>
          <a:solidFill>
            <a:srgbClr val="CCFFFF"/>
          </a:solidFill>
          <a:ln w="63360" cap="rnd">
            <a:solidFill>
              <a:srgbClr val="000000"/>
            </a:solidFill>
            <a:prstDash val="sysDot"/>
            <a:miter lim="800000"/>
            <a:headEnd/>
            <a:tailEnd/>
          </a:ln>
          <a:effectLst/>
        </p:spPr>
        <p:txBody>
          <a:bodyPr lIns="90000" tIns="46800" rIns="90000" bIns="46800">
            <a:spAutoFit/>
          </a:bodyPr>
          <a:lstStyle/>
          <a:p>
            <a:pPr>
              <a:spcBef>
                <a:spcPts val="1500"/>
              </a:spcBef>
              <a:buClr>
                <a:srgbClr val="009900"/>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a:solidFill>
                  <a:srgbClr val="009900"/>
                </a:solidFill>
                <a:latin typeface="Times New Roman" pitchFamily="16" charset="0"/>
              </a:rPr>
              <a:t>La presentazione delle liste </a:t>
            </a:r>
          </a:p>
          <a:p>
            <a:pPr>
              <a:spcBef>
                <a:spcPts val="15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 è possibile anche da parte delle organizzazioni sindacali non rappresentative</a:t>
            </a:r>
          </a:p>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(a condizione che abbiano aderito agli accordi o contratti collettivi per l’elezione ed il funzionamento della RSU, agli accordi concernenti le procedure per l’erogazione delle prestazioni indispensabili in costanza di sciopero e siano costituite in associazione con un proprio statuto)</a:t>
            </a:r>
            <a:r>
              <a:rPr lang="ar-SA" sz="1600" b="1">
                <a:solidFill>
                  <a:srgbClr val="000000"/>
                </a:solidFill>
                <a:latin typeface="Times New Roman" pitchFamily="16" charset="0"/>
                <a:cs typeface="Arial" charset="0"/>
              </a:rPr>
              <a:t>‏</a:t>
            </a:r>
            <a:endParaRPr lang="en-GB" sz="1600" b="1">
              <a:solidFill>
                <a:srgbClr val="000000"/>
              </a:solidFill>
              <a:latin typeface="Times New Roman" pitchFamily="16" charset="0"/>
            </a:endParaRP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p:cNvSpPr>
            <a:spLocks noGrp="1"/>
          </p:cNvSpPr>
          <p:nvPr>
            <p:ph type="sldNum" idx="12"/>
          </p:nvPr>
        </p:nvSpPr>
        <p:spPr/>
        <p:txBody>
          <a:bodyPr/>
          <a:lstStyle/>
          <a:p>
            <a:fld id="{E2DA7081-F78A-4A02-AB83-05C73FC4307A}" type="slidenum">
              <a:rPr lang="en-GB"/>
              <a:pPr/>
              <a:t>39</a:t>
            </a:fld>
            <a:endParaRPr lang="en-GB"/>
          </a:p>
        </p:txBody>
      </p:sp>
      <p:sp>
        <p:nvSpPr>
          <p:cNvPr id="91137" name="Text Box 1"/>
          <p:cNvSpPr txBox="1">
            <a:spLocks noChangeArrowheads="1"/>
          </p:cNvSpPr>
          <p:nvPr/>
        </p:nvSpPr>
        <p:spPr bwMode="auto">
          <a:xfrm>
            <a:off x="152400" y="1524000"/>
            <a:ext cx="8763000" cy="6096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COSTITUZIONE DELLA RSU</a:t>
            </a:r>
          </a:p>
        </p:txBody>
      </p:sp>
      <p:sp>
        <p:nvSpPr>
          <p:cNvPr id="91138" name="Text Box 2"/>
          <p:cNvSpPr txBox="1">
            <a:spLocks noChangeArrowheads="1"/>
          </p:cNvSpPr>
          <p:nvPr/>
        </p:nvSpPr>
        <p:spPr bwMode="auto">
          <a:xfrm>
            <a:off x="304800" y="2514600"/>
            <a:ext cx="8582025" cy="2133600"/>
          </a:xfrm>
          <a:prstGeom prst="rect">
            <a:avLst/>
          </a:prstGeom>
          <a:noFill/>
          <a:ln w="9525">
            <a:noFill/>
            <a:round/>
            <a:headEnd/>
            <a:tailEnd/>
          </a:ln>
          <a:effectLst/>
        </p:spPr>
        <p:txBody>
          <a:bodyPr lIns="90000" tIns="46800" rIns="90000" bIns="46800"/>
          <a:lstStyle/>
          <a:p>
            <a:pPr>
              <a:spcBef>
                <a:spcPts val="150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Per effetto del CCNQ 24/9/2007 </a:t>
            </a:r>
            <a:r>
              <a:rPr lang="en-GB" sz="2400" b="1" u="sng">
                <a:solidFill>
                  <a:srgbClr val="990099"/>
                </a:solidFill>
                <a:latin typeface="Times New Roman" pitchFamily="16" charset="0"/>
              </a:rPr>
              <a:t>hanno diritto a votare e sono eleggibili</a:t>
            </a:r>
            <a:r>
              <a:rPr lang="en-GB" sz="2400" b="1">
                <a:solidFill>
                  <a:srgbClr val="000000"/>
                </a:solidFill>
                <a:latin typeface="Times New Roman" pitchFamily="16" charset="0"/>
              </a:rPr>
              <a:t> anche:</a:t>
            </a:r>
          </a:p>
          <a:p>
            <a:pP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i dipendenti in servizio con contratto a </a:t>
            </a:r>
            <a:r>
              <a:rPr lang="en-GB" sz="2400" b="1">
                <a:solidFill>
                  <a:srgbClr val="990099"/>
                </a:solidFill>
                <a:latin typeface="Times New Roman" pitchFamily="16" charset="0"/>
              </a:rPr>
              <a:t>tempo determinato</a:t>
            </a:r>
            <a:r>
              <a:rPr lang="en-GB" sz="2400" b="1">
                <a:solidFill>
                  <a:srgbClr val="000000"/>
                </a:solidFill>
                <a:latin typeface="Times New Roman" pitchFamily="16" charset="0"/>
              </a:rPr>
              <a:t>, il cui contratto è, anche a seguito di atto formale dell’Amministrazione, prorogato ai sensi di legge e/o inserito nelle procedure di stabilizzazione alla data di inizio delle procedure elettorali.</a:t>
            </a:r>
          </a:p>
          <a:p>
            <a:pP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400" b="1">
              <a:solidFill>
                <a:srgbClr val="000000"/>
              </a:solidFill>
              <a:latin typeface="Times New Roman" pitchFamily="16" charset="0"/>
            </a:endParaRP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4"/>
          <p:cNvSpPr>
            <a:spLocks noGrp="1"/>
          </p:cNvSpPr>
          <p:nvPr>
            <p:ph type="sldNum" idx="12"/>
          </p:nvPr>
        </p:nvSpPr>
        <p:spPr/>
        <p:txBody>
          <a:bodyPr/>
          <a:lstStyle/>
          <a:p>
            <a:fld id="{720671FF-3A55-4B6E-8EB6-5F08FCE238EE}" type="slidenum">
              <a:rPr lang="en-GB"/>
              <a:pPr/>
              <a:t>4</a:t>
            </a:fld>
            <a:endParaRPr lang="en-GB"/>
          </a:p>
        </p:txBody>
      </p:sp>
      <p:sp>
        <p:nvSpPr>
          <p:cNvPr id="54273" name="Text Box 1"/>
          <p:cNvSpPr txBox="1">
            <a:spLocks noChangeArrowheads="1"/>
          </p:cNvSpPr>
          <p:nvPr/>
        </p:nvSpPr>
        <p:spPr bwMode="auto">
          <a:xfrm>
            <a:off x="152400" y="914400"/>
            <a:ext cx="8686800" cy="685800"/>
          </a:xfrm>
          <a:prstGeom prst="rect">
            <a:avLst/>
          </a:prstGeom>
          <a:solidFill>
            <a:srgbClr val="99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ASSEMBLEA DEI LAVORATORI</a:t>
            </a:r>
          </a:p>
        </p:txBody>
      </p:sp>
      <p:sp>
        <p:nvSpPr>
          <p:cNvPr id="54274" name="Text Box 2"/>
          <p:cNvSpPr txBox="1">
            <a:spLocks noChangeArrowheads="1"/>
          </p:cNvSpPr>
          <p:nvPr/>
        </p:nvSpPr>
        <p:spPr bwMode="auto">
          <a:xfrm>
            <a:off x="1143000" y="1828800"/>
            <a:ext cx="5867400" cy="1600200"/>
          </a:xfrm>
          <a:prstGeom prst="rect">
            <a:avLst/>
          </a:prstGeom>
          <a:noFill/>
          <a:ln w="9525">
            <a:noFill/>
            <a:round/>
            <a:headEnd/>
            <a:tailEnd/>
          </a:ln>
          <a:effectLst/>
        </p:spPr>
        <p:txBody>
          <a:bodyPr lIns="90000" tIns="46800" rIns="90000" bIns="46800"/>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i="1">
                <a:solidFill>
                  <a:srgbClr val="000000"/>
                </a:solidFill>
                <a:latin typeface="Times New Roman" pitchFamily="16" charset="0"/>
              </a:rPr>
              <a:t>“</a:t>
            </a:r>
            <a:r>
              <a:rPr lang="en-GB" sz="2000" b="1" i="1">
                <a:solidFill>
                  <a:srgbClr val="000000"/>
                </a:solidFill>
                <a:latin typeface="Times New Roman" pitchFamily="16" charset="0"/>
              </a:rPr>
              <a:t>Il diritto di assemblea costituisce per il sindacato uno strumento per verificare il consenso alla sua politica e definirne i contenuti e si inquadra tra i diritti del lavoratore inerenti alla libera manifestazione del pensiero”(</a:t>
            </a:r>
            <a:r>
              <a:rPr lang="en-GB" sz="2000" b="1">
                <a:solidFill>
                  <a:srgbClr val="000000"/>
                </a:solidFill>
                <a:latin typeface="Times New Roman" pitchFamily="16" charset="0"/>
              </a:rPr>
              <a:t>Cass., sez. lav. Sent.05/07/1997, n.6080).</a:t>
            </a:r>
          </a:p>
        </p:txBody>
      </p:sp>
      <p:sp>
        <p:nvSpPr>
          <p:cNvPr id="54275" name="AutoShape 3"/>
          <p:cNvSpPr>
            <a:spLocks noChangeArrowheads="1"/>
          </p:cNvSpPr>
          <p:nvPr/>
        </p:nvSpPr>
        <p:spPr bwMode="auto">
          <a:xfrm>
            <a:off x="1066800" y="1752600"/>
            <a:ext cx="5943600" cy="1981200"/>
          </a:xfrm>
          <a:prstGeom prst="foldedCorner">
            <a:avLst>
              <a:gd name="adj" fmla="val 12500"/>
            </a:avLst>
          </a:prstGeom>
          <a:noFill/>
          <a:ln w="25560">
            <a:solidFill>
              <a:srgbClr val="000000"/>
            </a:solidFill>
            <a:miter lim="800000"/>
            <a:headEnd/>
            <a:tailEnd/>
          </a:ln>
          <a:effectLst>
            <a:outerShdw dist="28497" dir="17774481" algn="ctr" rotWithShape="0">
              <a:srgbClr val="808080"/>
            </a:outerShdw>
          </a:effectLst>
        </p:spPr>
        <p:txBody>
          <a:bodyPr wrap="none" anchor="ctr"/>
          <a:lstStyle/>
          <a:p>
            <a:endParaRPr lang="it-IT"/>
          </a:p>
        </p:txBody>
      </p:sp>
      <p:sp>
        <p:nvSpPr>
          <p:cNvPr id="54276" name="AutoShape 4"/>
          <p:cNvSpPr>
            <a:spLocks noChangeArrowheads="1"/>
          </p:cNvSpPr>
          <p:nvPr/>
        </p:nvSpPr>
        <p:spPr bwMode="auto">
          <a:xfrm>
            <a:off x="304800" y="2057400"/>
            <a:ext cx="685800" cy="3657600"/>
          </a:xfrm>
          <a:prstGeom prst="curvedRightArrow">
            <a:avLst>
              <a:gd name="adj1" fmla="val 46667"/>
              <a:gd name="adj2" fmla="val 213333"/>
              <a:gd name="adj3" fmla="val 33333"/>
            </a:avLst>
          </a:prstGeom>
          <a:solidFill>
            <a:srgbClr val="008000"/>
          </a:solidFill>
          <a:ln w="9360">
            <a:solidFill>
              <a:srgbClr val="000000"/>
            </a:solidFill>
            <a:miter lim="800000"/>
            <a:headEnd/>
            <a:tailEnd/>
          </a:ln>
          <a:effectLst/>
        </p:spPr>
        <p:txBody>
          <a:bodyPr wrap="none" anchor="ctr"/>
          <a:lstStyle/>
          <a:p>
            <a:endParaRPr lang="it-IT"/>
          </a:p>
        </p:txBody>
      </p:sp>
      <p:sp>
        <p:nvSpPr>
          <p:cNvPr id="54277" name="Text Box 5"/>
          <p:cNvSpPr txBox="1">
            <a:spLocks noChangeArrowheads="1"/>
          </p:cNvSpPr>
          <p:nvPr/>
        </p:nvSpPr>
        <p:spPr bwMode="auto">
          <a:xfrm>
            <a:off x="1371600" y="3886200"/>
            <a:ext cx="5410200" cy="2166938"/>
          </a:xfrm>
          <a:prstGeom prst="rect">
            <a:avLst/>
          </a:prstGeom>
          <a:noFill/>
          <a:ln w="1908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Ha ad oggetto materie di interesse sindacale e del lavoro.</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Può essere interna ( sul luogo di lavoro), o esterna  (fuori dal luogo di lavoro).</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Può essere giornaliera.</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u="sng">
                <a:solidFill>
                  <a:srgbClr val="000000"/>
                </a:solidFill>
                <a:latin typeface="Times New Roman" pitchFamily="16" charset="0"/>
              </a:rPr>
              <a:t>Può essere oraria</a:t>
            </a:r>
            <a:r>
              <a:rPr lang="en-GB" b="1">
                <a:solidFill>
                  <a:srgbClr val="000000"/>
                </a:solidFill>
                <a:latin typeface="Times New Roman" pitchFamily="16" charset="0"/>
              </a:rPr>
              <a:t> .</a:t>
            </a:r>
          </a:p>
        </p:txBody>
      </p:sp>
      <p:graphicFrame>
        <p:nvGraphicFramePr>
          <p:cNvPr id="54278" name="Object 6"/>
          <p:cNvGraphicFramePr>
            <a:graphicFrameLocks noChangeAspect="1"/>
          </p:cNvGraphicFramePr>
          <p:nvPr/>
        </p:nvGraphicFramePr>
        <p:xfrm>
          <a:off x="7239000" y="1828800"/>
          <a:ext cx="1600200" cy="1676400"/>
        </p:xfrm>
        <a:graphic>
          <a:graphicData uri="http://schemas.openxmlformats.org/presentationml/2006/ole">
            <p:oleObj spid="_x0000_s54278" r:id="rId4" imgW="3339000" imgH="3281760" progId="">
              <p:embed/>
            </p:oleObj>
          </a:graphicData>
        </a:graphic>
      </p:graphicFrame>
      <p:sp>
        <p:nvSpPr>
          <p:cNvPr id="54279" name="AutoShape 7"/>
          <p:cNvSpPr>
            <a:spLocks noChangeArrowheads="1"/>
          </p:cNvSpPr>
          <p:nvPr/>
        </p:nvSpPr>
        <p:spPr bwMode="auto">
          <a:xfrm>
            <a:off x="304800" y="5791200"/>
            <a:ext cx="990600" cy="762000"/>
          </a:xfrm>
          <a:prstGeom prst="curvedRightArrow">
            <a:avLst>
              <a:gd name="adj1" fmla="val 19444"/>
              <a:gd name="adj2" fmla="val 39815"/>
              <a:gd name="adj3" fmla="val 43333"/>
            </a:avLst>
          </a:prstGeom>
          <a:solidFill>
            <a:srgbClr val="008000"/>
          </a:solidFill>
          <a:ln w="19080">
            <a:solidFill>
              <a:srgbClr val="000000"/>
            </a:solidFill>
            <a:miter lim="800000"/>
            <a:headEnd/>
            <a:tailEnd/>
          </a:ln>
          <a:effectLst/>
        </p:spPr>
        <p:txBody>
          <a:bodyPr wrap="none" anchor="ctr"/>
          <a:lstStyle/>
          <a:p>
            <a:endParaRPr lang="it-IT"/>
          </a:p>
        </p:txBody>
      </p:sp>
      <p:sp>
        <p:nvSpPr>
          <p:cNvPr id="54280" name="Text Box 8"/>
          <p:cNvSpPr txBox="1">
            <a:spLocks noChangeArrowheads="1"/>
          </p:cNvSpPr>
          <p:nvPr/>
        </p:nvSpPr>
        <p:spPr bwMode="auto">
          <a:xfrm>
            <a:off x="1447800" y="6172200"/>
            <a:ext cx="7543800" cy="520700"/>
          </a:xfrm>
          <a:prstGeom prst="rect">
            <a:avLst/>
          </a:prstGeom>
          <a:noFill/>
          <a:ln w="15840">
            <a:solidFill>
              <a:srgbClr val="000000"/>
            </a:solidFill>
            <a:miter lim="800000"/>
            <a:headEnd/>
            <a:tailEnd/>
          </a:ln>
          <a:effectLst/>
        </p:spPr>
        <p:txBody>
          <a:bodyPr lIns="90000" tIns="46800" rIns="90000" bIns="46800">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latin typeface="Times New Roman" pitchFamily="16" charset="0"/>
              </a:rPr>
              <a:t>Per inizio e/o fine turno si indica l’inizio e/o la fine </a:t>
            </a:r>
            <a:r>
              <a:rPr lang="en-GB" sz="1400" b="1" u="sng">
                <a:solidFill>
                  <a:srgbClr val="000000"/>
                </a:solidFill>
                <a:latin typeface="Times New Roman" pitchFamily="16" charset="0"/>
              </a:rPr>
              <a:t>dell’orario ordinario di lavoro,</a:t>
            </a:r>
            <a:r>
              <a:rPr lang="en-GB" sz="1400" b="1">
                <a:solidFill>
                  <a:srgbClr val="000000"/>
                </a:solidFill>
                <a:latin typeface="Times New Roman" pitchFamily="16" charset="0"/>
              </a:rPr>
              <a:t> come disciplinato dagli accordi locali.</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4"/>
          <p:cNvSpPr>
            <a:spLocks noGrp="1"/>
          </p:cNvSpPr>
          <p:nvPr>
            <p:ph type="sldNum" idx="12"/>
          </p:nvPr>
        </p:nvSpPr>
        <p:spPr/>
        <p:txBody>
          <a:bodyPr/>
          <a:lstStyle/>
          <a:p>
            <a:fld id="{073F82A9-8134-4989-BE6B-B0D90F2E9432}" type="slidenum">
              <a:rPr lang="en-GB"/>
              <a:pPr/>
              <a:t>40</a:t>
            </a:fld>
            <a:endParaRPr lang="en-GB"/>
          </a:p>
        </p:txBody>
      </p:sp>
      <p:sp>
        <p:nvSpPr>
          <p:cNvPr id="92161" name="Text Box 1"/>
          <p:cNvSpPr txBox="1">
            <a:spLocks noChangeArrowheads="1"/>
          </p:cNvSpPr>
          <p:nvPr/>
        </p:nvSpPr>
        <p:spPr bwMode="auto">
          <a:xfrm>
            <a:off x="228600" y="762000"/>
            <a:ext cx="8610600" cy="5334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ELEZIONI  DELLA RSU </a:t>
            </a:r>
          </a:p>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200" b="1">
              <a:solidFill>
                <a:srgbClr val="000099"/>
              </a:solidFill>
              <a:latin typeface="Times New Roman" pitchFamily="16" charset="0"/>
            </a:endParaRPr>
          </a:p>
        </p:txBody>
      </p:sp>
      <p:sp>
        <p:nvSpPr>
          <p:cNvPr id="92162" name="AutoShape 2"/>
          <p:cNvSpPr>
            <a:spLocks noChangeArrowheads="1"/>
          </p:cNvSpPr>
          <p:nvPr/>
        </p:nvSpPr>
        <p:spPr bwMode="auto">
          <a:xfrm>
            <a:off x="1619250" y="2420938"/>
            <a:ext cx="5562600" cy="3914775"/>
          </a:xfrm>
          <a:prstGeom prst="foldedCorner">
            <a:avLst>
              <a:gd name="adj" fmla="val 11574"/>
            </a:avLst>
          </a:prstGeom>
          <a:noFill/>
          <a:ln w="38160">
            <a:solidFill>
              <a:srgbClr val="000000"/>
            </a:solidFill>
            <a:prstDash val="sysDot"/>
            <a:miter lim="800000"/>
            <a:headEnd/>
            <a:tailEnd/>
          </a:ln>
          <a:effectLst/>
        </p:spPr>
        <p:txBody>
          <a:bodyPr lIns="90000" tIns="46800" rIns="90000" bIns="46800" anchor="ctr">
            <a:spAutoFit/>
          </a:bodyPr>
          <a:lstStyle/>
          <a:p>
            <a:pPr algn="ctr">
              <a:spcBef>
                <a:spcPts val="1500"/>
              </a:spcBef>
              <a:buClr>
                <a:srgbClr val="990099"/>
              </a:buClr>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990099"/>
                </a:solidFill>
                <a:latin typeface="Times New Roman" pitchFamily="16" charset="0"/>
              </a:rPr>
              <a:t>Favorire la più ampia partecipazione dei lavoratori alle operazioni elettorali, facilitando l’affluenza alle urne mediante un’adeguata organizzazione del lavoro.</a:t>
            </a:r>
          </a:p>
          <a:p>
            <a:pPr algn="ctr">
              <a:spcBef>
                <a:spcPts val="1125"/>
              </a:spcBef>
              <a:buClr>
                <a:srgbClr val="990099"/>
              </a:buClr>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990099"/>
                </a:solidFill>
                <a:latin typeface="Times New Roman" pitchFamily="16" charset="0"/>
              </a:rPr>
              <a:t>Dare il proprio supporto logistico, attraverso il massimo sforzo organizzativo, affinché le votazioni si svolgano regolarmente</a:t>
            </a:r>
            <a:r>
              <a:rPr lang="en-GB" b="1">
                <a:solidFill>
                  <a:srgbClr val="000000"/>
                </a:solidFill>
                <a:latin typeface="Times New Roman" pitchFamily="16" charset="0"/>
              </a:rPr>
              <a:t>.</a:t>
            </a:r>
          </a:p>
        </p:txBody>
      </p:sp>
      <p:sp>
        <p:nvSpPr>
          <p:cNvPr id="92163" name="Text Box 3"/>
          <p:cNvSpPr txBox="1">
            <a:spLocks noChangeArrowheads="1"/>
          </p:cNvSpPr>
          <p:nvPr/>
        </p:nvSpPr>
        <p:spPr bwMode="auto">
          <a:xfrm>
            <a:off x="250825" y="1484313"/>
            <a:ext cx="8686800" cy="520700"/>
          </a:xfrm>
          <a:prstGeom prst="rect">
            <a:avLst/>
          </a:prstGeom>
          <a:solidFill>
            <a:srgbClr val="FFFCF5"/>
          </a:solidFill>
          <a:ln w="25560">
            <a:solidFill>
              <a:srgbClr val="000000"/>
            </a:solidFill>
            <a:miter lim="800000"/>
            <a:headEnd/>
            <a:tailEnd/>
          </a:ln>
          <a:effectLst/>
        </p:spPr>
        <p:txBody>
          <a:bodyPr lIns="90000" tIns="46800" rIns="90000" bIns="46800">
            <a:spAutoFit/>
          </a:bodyPr>
          <a:lstStyle/>
          <a:p>
            <a:pPr algn="ctr">
              <a:spcBef>
                <a:spcPts val="1750"/>
              </a:spcBef>
              <a:buClr>
                <a:srgbClr val="0066FF"/>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66FF"/>
                </a:solidFill>
                <a:latin typeface="Times New Roman" pitchFamily="16" charset="0"/>
              </a:rPr>
              <a:t>L’Amministrazione deve :</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4"/>
          <p:cNvSpPr>
            <a:spLocks noGrp="1"/>
          </p:cNvSpPr>
          <p:nvPr>
            <p:ph type="sldNum" idx="12"/>
          </p:nvPr>
        </p:nvSpPr>
        <p:spPr/>
        <p:txBody>
          <a:bodyPr/>
          <a:lstStyle/>
          <a:p>
            <a:fld id="{03659DB4-4871-45E1-9759-1743A77091F2}" type="slidenum">
              <a:rPr lang="en-GB"/>
              <a:pPr/>
              <a:t>41</a:t>
            </a:fld>
            <a:endParaRPr lang="en-GB"/>
          </a:p>
        </p:txBody>
      </p:sp>
      <p:sp>
        <p:nvSpPr>
          <p:cNvPr id="93185" name="Text Box 1"/>
          <p:cNvSpPr txBox="1">
            <a:spLocks noChangeArrowheads="1"/>
          </p:cNvSpPr>
          <p:nvPr/>
        </p:nvSpPr>
        <p:spPr bwMode="auto">
          <a:xfrm>
            <a:off x="900113" y="115888"/>
            <a:ext cx="6781800" cy="9144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COMPITI DELL’AMMINISTRAZIONE</a:t>
            </a:r>
          </a:p>
        </p:txBody>
      </p:sp>
      <p:sp>
        <p:nvSpPr>
          <p:cNvPr id="93186" name="Text Box 2"/>
          <p:cNvSpPr txBox="1">
            <a:spLocks noChangeArrowheads="1"/>
          </p:cNvSpPr>
          <p:nvPr/>
        </p:nvSpPr>
        <p:spPr bwMode="auto">
          <a:xfrm>
            <a:off x="1258888" y="1268413"/>
            <a:ext cx="5943600" cy="5481637"/>
          </a:xfrm>
          <a:prstGeom prst="rect">
            <a:avLst/>
          </a:prstGeom>
          <a:noFill/>
          <a:ln w="1908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Individuare i possibili </a:t>
            </a:r>
            <a:r>
              <a:rPr lang="en-GB" b="1">
                <a:solidFill>
                  <a:srgbClr val="990099"/>
                </a:solidFill>
                <a:latin typeface="Times New Roman" pitchFamily="16" charset="0"/>
              </a:rPr>
              <a:t>seggi.</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Consegnare alle OO.SS. che ne facciano richiesta  (ed alla Commissione Elettorale  appena insediata) </a:t>
            </a:r>
            <a:r>
              <a:rPr lang="en-GB" b="1">
                <a:solidFill>
                  <a:srgbClr val="990099"/>
                </a:solidFill>
                <a:latin typeface="Times New Roman" pitchFamily="16" charset="0"/>
              </a:rPr>
              <a:t>l’elenco alfabetico generale degli aventi diritto al voto.</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Mettere a disposizione </a:t>
            </a:r>
            <a:r>
              <a:rPr lang="en-GB" b="1">
                <a:solidFill>
                  <a:srgbClr val="990099"/>
                </a:solidFill>
                <a:latin typeface="Times New Roman" pitchFamily="16" charset="0"/>
              </a:rPr>
              <a:t>un locale per la Commissione elettorale e i locali per il voto.</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Fornire il </a:t>
            </a:r>
            <a:r>
              <a:rPr lang="en-GB" b="1">
                <a:solidFill>
                  <a:srgbClr val="990099"/>
                </a:solidFill>
                <a:latin typeface="Times New Roman" pitchFamily="16" charset="0"/>
              </a:rPr>
              <a:t>materiale</a:t>
            </a:r>
            <a:r>
              <a:rPr lang="en-GB" b="1">
                <a:solidFill>
                  <a:srgbClr val="000000"/>
                </a:solidFill>
                <a:latin typeface="Times New Roman" pitchFamily="16" charset="0"/>
              </a:rPr>
              <a:t> cartaceo o strumentale per lo scrutinio (matite, urne…).</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Provvedere alla </a:t>
            </a:r>
            <a:r>
              <a:rPr lang="en-GB" b="1">
                <a:solidFill>
                  <a:srgbClr val="990099"/>
                </a:solidFill>
                <a:latin typeface="Times New Roman" pitchFamily="16" charset="0"/>
              </a:rPr>
              <a:t>stampa del modello della scheda</a:t>
            </a:r>
            <a:r>
              <a:rPr lang="en-GB" b="1">
                <a:solidFill>
                  <a:srgbClr val="000000"/>
                </a:solidFill>
                <a:latin typeface="Times New Roman" pitchFamily="16" charset="0"/>
              </a:rPr>
              <a:t> predisposta dalla Commissione elettorale e delle liste dei candidati.</a:t>
            </a:r>
          </a:p>
          <a:p>
            <a:pP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Aver cura della </a:t>
            </a:r>
            <a:r>
              <a:rPr lang="en-GB" b="1">
                <a:solidFill>
                  <a:srgbClr val="990099"/>
                </a:solidFill>
                <a:latin typeface="Times New Roman" pitchFamily="16" charset="0"/>
              </a:rPr>
              <a:t>sicurezza e sorveglianza dei locali dove si vota</a:t>
            </a:r>
            <a:r>
              <a:rPr lang="en-GB" b="1">
                <a:solidFill>
                  <a:srgbClr val="000000"/>
                </a:solidFill>
                <a:latin typeface="Times New Roman" pitchFamily="16" charset="0"/>
              </a:rPr>
              <a:t>, specialmente dopo la chiusura.</a:t>
            </a:r>
          </a:p>
          <a:p>
            <a:pPr>
              <a:spcBef>
                <a:spcPts val="1125"/>
              </a:spcBef>
              <a:buClr>
                <a:srgbClr val="990099"/>
              </a:buClr>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990099"/>
                </a:solidFill>
                <a:latin typeface="Times New Roman" pitchFamily="16" charset="0"/>
              </a:rPr>
              <a:t>Aver cura dell’integrità delle urne sigillate fino allo scrutinio.</a:t>
            </a:r>
          </a:p>
          <a:p>
            <a:pPr>
              <a:spcBef>
                <a:spcPts val="1125"/>
              </a:spcBef>
              <a:buClr>
                <a:srgbClr val="990099"/>
              </a:buClr>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990099"/>
                </a:solidFill>
                <a:latin typeface="Times New Roman" pitchFamily="16" charset="0"/>
              </a:rPr>
              <a:t>Trasmettere all’Aran il verbale riassuntivo finale.</a:t>
            </a:r>
          </a:p>
        </p:txBody>
      </p:sp>
      <p:sp>
        <p:nvSpPr>
          <p:cNvPr id="93187" name="Text Box 3"/>
          <p:cNvSpPr txBox="1">
            <a:spLocks noChangeArrowheads="1"/>
          </p:cNvSpPr>
          <p:nvPr/>
        </p:nvSpPr>
        <p:spPr bwMode="auto">
          <a:xfrm>
            <a:off x="304800" y="4800600"/>
            <a:ext cx="1676400" cy="579438"/>
          </a:xfrm>
          <a:prstGeom prst="rect">
            <a:avLst/>
          </a:prstGeom>
          <a:noFill/>
          <a:ln w="9525">
            <a:noFill/>
            <a:round/>
            <a:headEnd/>
            <a:tailEnd/>
          </a:ln>
          <a:effectLst/>
        </p:spPr>
        <p:txBody>
          <a:bodyPr wrap="none" anchor="ct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4"/>
          <p:cNvSpPr>
            <a:spLocks noGrp="1"/>
          </p:cNvSpPr>
          <p:nvPr>
            <p:ph type="sldNum" idx="12"/>
          </p:nvPr>
        </p:nvSpPr>
        <p:spPr/>
        <p:txBody>
          <a:bodyPr/>
          <a:lstStyle/>
          <a:p>
            <a:fld id="{80CAB477-98EA-4879-9C3A-21E036CD616E}" type="slidenum">
              <a:rPr lang="en-GB"/>
              <a:pPr/>
              <a:t>42</a:t>
            </a:fld>
            <a:endParaRPr lang="en-GB"/>
          </a:p>
        </p:txBody>
      </p:sp>
      <p:sp>
        <p:nvSpPr>
          <p:cNvPr id="94209" name="Text Box 1"/>
          <p:cNvSpPr txBox="1">
            <a:spLocks noChangeArrowheads="1"/>
          </p:cNvSpPr>
          <p:nvPr/>
        </p:nvSpPr>
        <p:spPr bwMode="auto">
          <a:xfrm>
            <a:off x="1042988" y="260350"/>
            <a:ext cx="7010400" cy="6096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ELEZIONI DELLA RSU</a:t>
            </a:r>
          </a:p>
        </p:txBody>
      </p:sp>
      <p:sp>
        <p:nvSpPr>
          <p:cNvPr id="94210" name="AutoShape 2"/>
          <p:cNvSpPr>
            <a:spLocks noChangeArrowheads="1"/>
          </p:cNvSpPr>
          <p:nvPr/>
        </p:nvSpPr>
        <p:spPr bwMode="auto">
          <a:xfrm>
            <a:off x="250825" y="1052513"/>
            <a:ext cx="8686800" cy="1728787"/>
          </a:xfrm>
          <a:prstGeom prst="foldedCorner">
            <a:avLst>
              <a:gd name="adj" fmla="val 12500"/>
            </a:avLst>
          </a:prstGeom>
          <a:noFill/>
          <a:ln w="25560">
            <a:solidFill>
              <a:srgbClr val="000000"/>
            </a:solidFill>
            <a:miter lim="800000"/>
            <a:headEnd/>
            <a:tailEnd/>
          </a:ln>
          <a:effectLst>
            <a:outerShdw dist="52300" dir="17036435" algn="ctr" rotWithShape="0">
              <a:srgbClr val="808080"/>
            </a:outerShdw>
          </a:effectLst>
        </p:spPr>
        <p:txBody>
          <a:bodyPr wrap="none" anchor="ctr"/>
          <a:lstStyle/>
          <a:p>
            <a:endParaRPr lang="it-IT"/>
          </a:p>
        </p:txBody>
      </p:sp>
      <p:sp>
        <p:nvSpPr>
          <p:cNvPr id="94211" name="Text Box 3"/>
          <p:cNvSpPr txBox="1">
            <a:spLocks noChangeArrowheads="1"/>
          </p:cNvSpPr>
          <p:nvPr/>
        </p:nvSpPr>
        <p:spPr bwMode="auto">
          <a:xfrm>
            <a:off x="250825" y="1196975"/>
            <a:ext cx="8305800" cy="177641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Le decisioni prese dalle Commissioni Elettorali non possono essere sindacate né dall’Aran, né dall’Amministrazione che non hanno alcun potere di controllo sul procedimento elettorale, sul contenzioso, e sulla formazione dell’organismo di rappresentanza.</a:t>
            </a:r>
          </a:p>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000" b="1">
              <a:solidFill>
                <a:srgbClr val="000000"/>
              </a:solidFill>
              <a:latin typeface="Times New Roman" pitchFamily="16" charset="0"/>
            </a:endParaRPr>
          </a:p>
        </p:txBody>
      </p:sp>
      <p:sp>
        <p:nvSpPr>
          <p:cNvPr id="94212" name="Text Box 4"/>
          <p:cNvSpPr txBox="1">
            <a:spLocks noChangeArrowheads="1"/>
          </p:cNvSpPr>
          <p:nvPr/>
        </p:nvSpPr>
        <p:spPr bwMode="auto">
          <a:xfrm>
            <a:off x="1476375" y="3008313"/>
            <a:ext cx="5867400" cy="1557337"/>
          </a:xfrm>
          <a:prstGeom prst="rect">
            <a:avLst/>
          </a:prstGeom>
          <a:solidFill>
            <a:srgbClr val="FFFF99"/>
          </a:solidFill>
          <a:ln w="25560">
            <a:solidFill>
              <a:srgbClr val="000000"/>
            </a:solidFill>
            <a:miter lim="800000"/>
            <a:headEnd/>
            <a:tailEnd/>
          </a:ln>
          <a:effectLst/>
        </p:spPr>
        <p:txBody>
          <a:bodyPr lIns="90000" tIns="46800" rIns="90000" bIns="46800" anchor="ctr" anchorCtr="1">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a:solidFill>
                  <a:srgbClr val="000000"/>
                </a:solidFill>
                <a:latin typeface="Times New Roman" pitchFamily="16" charset="0"/>
              </a:rPr>
              <a:t>Le decisioni prese dalle Commissioni elettorali sono, invece, impugnabili entro 10 giorni dinanzi all’apposito Comitato dei Garanti</a:t>
            </a:r>
          </a:p>
        </p:txBody>
      </p:sp>
      <p:sp>
        <p:nvSpPr>
          <p:cNvPr id="94213" name="AutoShape 5"/>
          <p:cNvSpPr>
            <a:spLocks noChangeArrowheads="1"/>
          </p:cNvSpPr>
          <p:nvPr/>
        </p:nvSpPr>
        <p:spPr bwMode="auto">
          <a:xfrm>
            <a:off x="3203575" y="4868863"/>
            <a:ext cx="2374900" cy="1590675"/>
          </a:xfrm>
          <a:prstGeom prst="upArrowCallout">
            <a:avLst>
              <a:gd name="adj1" fmla="val 37325"/>
              <a:gd name="adj2" fmla="val 37325"/>
              <a:gd name="adj3" fmla="val 16667"/>
              <a:gd name="adj4" fmla="val 66667"/>
            </a:avLst>
          </a:prstGeom>
          <a:solidFill>
            <a:srgbClr val="00FF00"/>
          </a:solidFill>
          <a:ln w="31680">
            <a:solidFill>
              <a:srgbClr val="000000"/>
            </a:solidFill>
            <a:miter lim="800000"/>
            <a:headEnd/>
            <a:tailEnd/>
          </a:ln>
          <a:effectLst/>
        </p:spPr>
        <p:txBody>
          <a:bodyPr lIns="90000" tIns="46800" rIns="90000" bIns="46800" anchor="ctr">
            <a:spAutoFit/>
          </a:bodyPr>
          <a:lstStyle/>
          <a:p>
            <a:pPr algn="ct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Contro le decisioni del Comitato dei Garanti è ammesso il ricorso giurisdizionale </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p:cNvSpPr>
            <a:spLocks noGrp="1"/>
          </p:cNvSpPr>
          <p:nvPr>
            <p:ph type="sldNum" idx="12"/>
          </p:nvPr>
        </p:nvSpPr>
        <p:spPr/>
        <p:txBody>
          <a:bodyPr/>
          <a:lstStyle/>
          <a:p>
            <a:fld id="{746F8C9E-2595-4AEC-8EAC-A0B90A51DCD4}" type="slidenum">
              <a:rPr lang="en-GB"/>
              <a:pPr/>
              <a:t>43</a:t>
            </a:fld>
            <a:endParaRPr lang="en-GB"/>
          </a:p>
        </p:txBody>
      </p:sp>
      <p:sp>
        <p:nvSpPr>
          <p:cNvPr id="95233" name="Text Box 1"/>
          <p:cNvSpPr txBox="1">
            <a:spLocks noChangeArrowheads="1"/>
          </p:cNvSpPr>
          <p:nvPr/>
        </p:nvSpPr>
        <p:spPr bwMode="auto">
          <a:xfrm>
            <a:off x="0" y="620713"/>
            <a:ext cx="8763000" cy="1046162"/>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Permessi retribuiti per lo svolgimento del mandato RSU</a:t>
            </a:r>
          </a:p>
        </p:txBody>
      </p:sp>
      <p:sp>
        <p:nvSpPr>
          <p:cNvPr id="95234" name="AutoShape 2"/>
          <p:cNvSpPr>
            <a:spLocks noChangeArrowheads="1"/>
          </p:cNvSpPr>
          <p:nvPr/>
        </p:nvSpPr>
        <p:spPr bwMode="auto">
          <a:xfrm>
            <a:off x="1835150" y="2133600"/>
            <a:ext cx="5230813" cy="4032250"/>
          </a:xfrm>
          <a:prstGeom prst="verticalScroll">
            <a:avLst>
              <a:gd name="adj" fmla="val 12500"/>
            </a:avLst>
          </a:prstGeom>
          <a:solidFill>
            <a:srgbClr val="00FFFF"/>
          </a:solidFill>
          <a:ln w="31680">
            <a:solidFill>
              <a:srgbClr val="000000"/>
            </a:solidFill>
            <a:miter lim="800000"/>
            <a:headEnd/>
            <a:tailEnd/>
          </a:ln>
          <a:effectLst/>
        </p:spPr>
        <p:txBody>
          <a:bodyPr lIns="90000" tIns="46800" rIns="90000" bIns="46800" anchor="ctr">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Il monte ore annuale dei permessi retribuiti che spettano alle RSU </a:t>
            </a:r>
          </a:p>
          <a:p>
            <a:pPr algn="ct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Viene determinato nella misura di 30 minuti per dipendente</a:t>
            </a:r>
          </a:p>
          <a:p>
            <a:pPr algn="ctr">
              <a:spcBef>
                <a:spcPts val="1125"/>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I dipendenti da considerare sono quelli in servizio a tempo indeterminato al 31 dicembre dell’anno immediatamente precedente a quello preso in considerazione</a:t>
            </a:r>
          </a:p>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a:solidFill>
                <a:srgbClr val="000000"/>
              </a:solidFill>
              <a:latin typeface="Times New Roman" pitchFamily="16" charset="0"/>
            </a:endParaRP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4"/>
          <p:cNvSpPr>
            <a:spLocks noGrp="1"/>
          </p:cNvSpPr>
          <p:nvPr>
            <p:ph type="sldNum" idx="12"/>
          </p:nvPr>
        </p:nvSpPr>
        <p:spPr/>
        <p:txBody>
          <a:bodyPr/>
          <a:lstStyle/>
          <a:p>
            <a:fld id="{41087AF1-F7D9-456A-B3D1-239D463AC422}" type="slidenum">
              <a:rPr lang="en-GB"/>
              <a:pPr/>
              <a:t>44</a:t>
            </a:fld>
            <a:endParaRPr lang="en-GB"/>
          </a:p>
        </p:txBody>
      </p:sp>
      <p:sp>
        <p:nvSpPr>
          <p:cNvPr id="96257" name="Text Box 1"/>
          <p:cNvSpPr txBox="1">
            <a:spLocks noChangeArrowheads="1"/>
          </p:cNvSpPr>
          <p:nvPr/>
        </p:nvSpPr>
        <p:spPr bwMode="auto">
          <a:xfrm>
            <a:off x="914400" y="1143000"/>
            <a:ext cx="7645400" cy="1143000"/>
          </a:xfrm>
          <a:prstGeom prst="rect">
            <a:avLst/>
          </a:prstGeom>
          <a:solidFill>
            <a:srgbClr val="FFCC00"/>
          </a:solidFill>
          <a:ln w="38160">
            <a:solidFill>
              <a:srgbClr val="000000"/>
            </a:solidFill>
            <a:miter lim="800000"/>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Decadenza nel corso del triennio - conseguenze</a:t>
            </a:r>
          </a:p>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(Accordo interpretazione autentica 13/2/01)</a:t>
            </a:r>
            <a:r>
              <a:rPr lang="ar-SA" sz="2800" b="1">
                <a:solidFill>
                  <a:srgbClr val="000099"/>
                </a:solidFill>
                <a:latin typeface="Times New Roman" pitchFamily="16" charset="0"/>
                <a:cs typeface="Arial" charset="0"/>
              </a:rPr>
              <a:t>‏</a:t>
            </a:r>
            <a:endParaRPr lang="en-GB" sz="2800" b="1">
              <a:solidFill>
                <a:srgbClr val="000099"/>
              </a:solidFill>
              <a:latin typeface="Times New Roman" pitchFamily="16" charset="0"/>
            </a:endParaRPr>
          </a:p>
        </p:txBody>
      </p:sp>
      <p:sp>
        <p:nvSpPr>
          <p:cNvPr id="96258" name="Text Box 2"/>
          <p:cNvSpPr txBox="1">
            <a:spLocks noChangeArrowheads="1"/>
          </p:cNvSpPr>
          <p:nvPr/>
        </p:nvSpPr>
        <p:spPr bwMode="auto">
          <a:xfrm>
            <a:off x="685800" y="2819400"/>
            <a:ext cx="8001000" cy="2386013"/>
          </a:xfrm>
          <a:prstGeom prst="rect">
            <a:avLst/>
          </a:prstGeom>
          <a:noFill/>
          <a:ln w="38160">
            <a:solidFill>
              <a:srgbClr val="000000"/>
            </a:solidFill>
            <a:miter lim="800000"/>
            <a:headEnd/>
            <a:tailEnd/>
          </a:ln>
          <a:effectLst/>
        </p:spPr>
        <p:txBody>
          <a:bodyPr lIns="90000" tIns="46800" rIns="90000" bIns="46800">
            <a:spAutoFit/>
          </a:bodyPr>
          <a:lstStyle/>
          <a:p>
            <a:pPr marL="338138" indent="-338138">
              <a:spcBef>
                <a:spcPts val="1250"/>
              </a:spcBef>
              <a:buFont typeface="Arial" charset="0"/>
              <a:buAutoNum type="arabicPeriod"/>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b="1">
                <a:solidFill>
                  <a:srgbClr val="000000"/>
                </a:solidFill>
                <a:latin typeface="Times New Roman" pitchFamily="16" charset="0"/>
              </a:rPr>
              <a:t>La rielezione della RSU entro i 50 giorni immediatamente successivi alla decadenza (attivando le procedure entro 5 giorni da quest’ultima;</a:t>
            </a:r>
          </a:p>
          <a:p>
            <a:pPr marL="338138" indent="-338138">
              <a:spcBef>
                <a:spcPts val="1250"/>
              </a:spcBef>
              <a:buFont typeface="Arial" charset="0"/>
              <a:buAutoNum type="arabicPeriod"/>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b="1">
                <a:solidFill>
                  <a:srgbClr val="000000"/>
                </a:solidFill>
                <a:latin typeface="Times New Roman" pitchFamily="16" charset="0"/>
              </a:rPr>
              <a:t>La prosecuzione, nelle more dell’elezione di cui al punto 1., delle relazioni sindacali con le organizzazioni di categoria firmatarie dei CCNL e con gli eventuali componenti della RSU rimasti in carica, ivi compresa la sottoscrizione degli Accordi integrativi.</a:t>
            </a:r>
          </a:p>
        </p:txBody>
      </p:sp>
      <p:sp>
        <p:nvSpPr>
          <p:cNvPr id="96259" name="Text Box 3"/>
          <p:cNvSpPr txBox="1">
            <a:spLocks noChangeArrowheads="1"/>
          </p:cNvSpPr>
          <p:nvPr/>
        </p:nvSpPr>
        <p:spPr bwMode="auto">
          <a:xfrm>
            <a:off x="762000" y="5562600"/>
            <a:ext cx="7924800" cy="1008063"/>
          </a:xfrm>
          <a:prstGeom prst="rect">
            <a:avLst/>
          </a:prstGeom>
          <a:solidFill>
            <a:srgbClr val="00FFFF"/>
          </a:solidFill>
          <a:ln w="38160">
            <a:solidFill>
              <a:srgbClr val="000000"/>
            </a:solidFill>
            <a:prstDash val="dash"/>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Le dimissioni o la decadenza del singolo componente comportano solo l’obbligo di sostituzione del dimissionario con il primo dei non eletti appartenenti alla medesima lista.</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4"/>
          <p:cNvSpPr>
            <a:spLocks noGrp="1"/>
          </p:cNvSpPr>
          <p:nvPr>
            <p:ph type="sldNum" idx="12"/>
          </p:nvPr>
        </p:nvSpPr>
        <p:spPr/>
        <p:txBody>
          <a:bodyPr/>
          <a:lstStyle/>
          <a:p>
            <a:fld id="{FD464E00-AADD-4447-AB72-57BE25976950}" type="slidenum">
              <a:rPr lang="en-GB"/>
              <a:pPr/>
              <a:t>45</a:t>
            </a:fld>
            <a:endParaRPr lang="en-GB"/>
          </a:p>
        </p:txBody>
      </p:sp>
      <p:sp>
        <p:nvSpPr>
          <p:cNvPr id="97281" name="Text Box 1"/>
          <p:cNvSpPr txBox="1">
            <a:spLocks noChangeArrowheads="1"/>
          </p:cNvSpPr>
          <p:nvPr/>
        </p:nvSpPr>
        <p:spPr bwMode="auto">
          <a:xfrm>
            <a:off x="914400" y="1066800"/>
            <a:ext cx="7645400" cy="990600"/>
          </a:xfrm>
          <a:prstGeom prst="rect">
            <a:avLst/>
          </a:prstGeom>
          <a:solidFill>
            <a:srgbClr val="FFCC00"/>
          </a:solidFill>
          <a:ln w="38160">
            <a:solidFill>
              <a:srgbClr val="000000"/>
            </a:solidFill>
            <a:miter lim="800000"/>
            <a:headEnd/>
            <a:tailEnd/>
          </a:ln>
          <a:effectLst/>
        </p:spPr>
        <p:txBody>
          <a:bodyPr lIns="90000" tIns="46800" rIns="90000" bIns="46800"/>
          <a:lstStyle/>
          <a:p>
            <a:pPr algn="ctr">
              <a:spcBef>
                <a:spcPts val="15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99"/>
                </a:solidFill>
                <a:latin typeface="Times New Roman" pitchFamily="16" charset="0"/>
              </a:rPr>
              <a:t>Incompatibilità con la carica di componente della RSU</a:t>
            </a:r>
          </a:p>
          <a:p>
            <a:pPr algn="ctr">
              <a:spcBef>
                <a:spcPts val="15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99"/>
                </a:solidFill>
                <a:latin typeface="Times New Roman" pitchFamily="16" charset="0"/>
              </a:rPr>
              <a:t>(nota ARAN 8/4/94)</a:t>
            </a:r>
            <a:r>
              <a:rPr lang="ar-SA" sz="2400" b="1">
                <a:solidFill>
                  <a:srgbClr val="000099"/>
                </a:solidFill>
                <a:latin typeface="Times New Roman" pitchFamily="16" charset="0"/>
                <a:cs typeface="Arial" charset="0"/>
              </a:rPr>
              <a:t>‏</a:t>
            </a:r>
            <a:endParaRPr lang="en-GB" sz="2400" b="1">
              <a:solidFill>
                <a:srgbClr val="000099"/>
              </a:solidFill>
              <a:latin typeface="Times New Roman" pitchFamily="16" charset="0"/>
            </a:endParaRPr>
          </a:p>
        </p:txBody>
      </p:sp>
      <p:sp>
        <p:nvSpPr>
          <p:cNvPr id="97282" name="Text Box 2"/>
          <p:cNvSpPr txBox="1">
            <a:spLocks noChangeArrowheads="1"/>
          </p:cNvSpPr>
          <p:nvPr/>
        </p:nvSpPr>
        <p:spPr bwMode="auto">
          <a:xfrm>
            <a:off x="533400" y="2505075"/>
            <a:ext cx="2209800" cy="581025"/>
          </a:xfrm>
          <a:prstGeom prst="rect">
            <a:avLst/>
          </a:prstGeom>
          <a:noFill/>
          <a:ln w="38160">
            <a:solidFill>
              <a:srgbClr val="000000"/>
            </a:solidFill>
            <a:miter lim="800000"/>
            <a:headEnd/>
            <a:tailEnd/>
          </a:ln>
          <a:effectLst/>
        </p:spPr>
        <p:txBody>
          <a:bodyPr lIns="90000" tIns="46800" rIns="90000" bIns="46800">
            <a:spAutoFit/>
          </a:bodyPr>
          <a:lstStyle/>
          <a:p>
            <a:pPr marL="338138" indent="-338138">
              <a:spcBef>
                <a:spcPts val="1000"/>
              </a:spcBef>
              <a:buFont typeface="Times New Roman" pitchFamily="16"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1600" b="1">
                <a:solidFill>
                  <a:srgbClr val="000000"/>
                </a:solidFill>
                <a:latin typeface="Times New Roman" pitchFamily="16" charset="0"/>
              </a:rPr>
              <a:t>Casi di incompatibilità individuale.</a:t>
            </a:r>
          </a:p>
        </p:txBody>
      </p:sp>
      <p:sp>
        <p:nvSpPr>
          <p:cNvPr id="97283" name="Line 3"/>
          <p:cNvSpPr>
            <a:spLocks noChangeShapeType="1"/>
          </p:cNvSpPr>
          <p:nvPr/>
        </p:nvSpPr>
        <p:spPr bwMode="auto">
          <a:xfrm flipV="1">
            <a:off x="762000" y="3119438"/>
            <a:ext cx="1588" cy="923925"/>
          </a:xfrm>
          <a:prstGeom prst="line">
            <a:avLst/>
          </a:prstGeom>
          <a:noFill/>
          <a:ln w="19080">
            <a:solidFill>
              <a:srgbClr val="000000"/>
            </a:solidFill>
            <a:miter lim="800000"/>
            <a:headEnd/>
            <a:tailEnd/>
          </a:ln>
          <a:effectLst/>
        </p:spPr>
        <p:txBody>
          <a:bodyPr/>
          <a:lstStyle/>
          <a:p>
            <a:endParaRPr lang="it-IT"/>
          </a:p>
        </p:txBody>
      </p:sp>
      <p:sp>
        <p:nvSpPr>
          <p:cNvPr id="97284" name="Text Box 4"/>
          <p:cNvSpPr txBox="1">
            <a:spLocks noChangeArrowheads="1"/>
          </p:cNvSpPr>
          <p:nvPr/>
        </p:nvSpPr>
        <p:spPr bwMode="auto">
          <a:xfrm>
            <a:off x="533400" y="4105275"/>
            <a:ext cx="2209800" cy="581025"/>
          </a:xfrm>
          <a:prstGeom prst="rect">
            <a:avLst/>
          </a:prstGeom>
          <a:noFill/>
          <a:ln w="38160">
            <a:solidFill>
              <a:srgbClr val="000000"/>
            </a:solidFill>
            <a:miter lim="800000"/>
            <a:headEnd/>
            <a:tailEnd/>
          </a:ln>
          <a:effectLst/>
        </p:spPr>
        <p:txBody>
          <a:bodyPr lIns="90000" tIns="46800" rIns="90000" bIns="46800">
            <a:spAutoFit/>
          </a:bodyPr>
          <a:lstStyle/>
          <a:p>
            <a:pPr algn="ct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Casi di incompatibilità individuati dalla RSU</a:t>
            </a:r>
          </a:p>
        </p:txBody>
      </p:sp>
      <p:sp>
        <p:nvSpPr>
          <p:cNvPr id="97285" name="Line 5"/>
          <p:cNvSpPr>
            <a:spLocks noChangeShapeType="1"/>
          </p:cNvSpPr>
          <p:nvPr/>
        </p:nvSpPr>
        <p:spPr bwMode="auto">
          <a:xfrm>
            <a:off x="2819400" y="2895600"/>
            <a:ext cx="762000" cy="1588"/>
          </a:xfrm>
          <a:prstGeom prst="line">
            <a:avLst/>
          </a:prstGeom>
          <a:noFill/>
          <a:ln w="19080">
            <a:solidFill>
              <a:srgbClr val="000000"/>
            </a:solidFill>
            <a:miter lim="800000"/>
            <a:headEnd/>
            <a:tailEnd type="triangle" w="med" len="med"/>
          </a:ln>
          <a:effectLst/>
        </p:spPr>
        <p:txBody>
          <a:bodyPr/>
          <a:lstStyle/>
          <a:p>
            <a:endParaRPr lang="it-IT"/>
          </a:p>
        </p:txBody>
      </p:sp>
      <p:sp>
        <p:nvSpPr>
          <p:cNvPr id="97286" name="Text Box 6"/>
          <p:cNvSpPr txBox="1">
            <a:spLocks noChangeArrowheads="1"/>
          </p:cNvSpPr>
          <p:nvPr/>
        </p:nvSpPr>
        <p:spPr bwMode="auto">
          <a:xfrm>
            <a:off x="3581400" y="2381250"/>
            <a:ext cx="5029200" cy="1320800"/>
          </a:xfrm>
          <a:prstGeom prst="rect">
            <a:avLst/>
          </a:prstGeom>
          <a:noFill/>
          <a:ln w="38160">
            <a:solidFill>
              <a:srgbClr val="000000"/>
            </a:solidFill>
            <a:miter lim="800000"/>
            <a:headEnd/>
            <a:tailEnd/>
          </a:ln>
          <a:effectLst/>
        </p:spPr>
        <p:txBody>
          <a:bodyPr lIns="90000" tIns="46800" rIns="90000" bIns="46800">
            <a:spAutoFit/>
          </a:bodyPr>
          <a:lstStyle/>
          <a:p>
            <a:pPr marL="338138" indent="-338138">
              <a:spcBef>
                <a:spcPts val="1000"/>
              </a:spcBef>
              <a:buFont typeface="Arial" charset="0"/>
              <a:buAutoNum type="arabicPeriod"/>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1600" b="1">
                <a:solidFill>
                  <a:srgbClr val="000000"/>
                </a:solidFill>
                <a:latin typeface="Times New Roman" pitchFamily="16" charset="0"/>
              </a:rPr>
              <a:t>Carica in organismi istituzionali;</a:t>
            </a:r>
          </a:p>
          <a:p>
            <a:pPr marL="338138" indent="-338138">
              <a:spcBef>
                <a:spcPts val="1000"/>
              </a:spcBef>
              <a:buFont typeface="Arial" charset="0"/>
              <a:buAutoNum type="arabicPeriod"/>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1600" b="1">
                <a:solidFill>
                  <a:srgbClr val="000000"/>
                </a:solidFill>
                <a:latin typeface="Times New Roman" pitchFamily="16" charset="0"/>
              </a:rPr>
              <a:t>Carica in partiti politici o movimenti politici</a:t>
            </a:r>
          </a:p>
          <a:p>
            <a:pPr marL="338138" indent="-338138">
              <a:spcBef>
                <a:spcPts val="1000"/>
              </a:spcBef>
              <a:buFont typeface="Arial" charset="0"/>
              <a:buAutoNum type="arabicPeriod"/>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1600" b="1">
                <a:solidFill>
                  <a:srgbClr val="000000"/>
                </a:solidFill>
                <a:latin typeface="Times New Roman" pitchFamily="16" charset="0"/>
              </a:rPr>
              <a:t>Incompatibilità previste dagli statuti delle rispettive OO.SS.</a:t>
            </a:r>
          </a:p>
        </p:txBody>
      </p:sp>
      <p:sp>
        <p:nvSpPr>
          <p:cNvPr id="97287" name="Line 7"/>
          <p:cNvSpPr>
            <a:spLocks noChangeShapeType="1"/>
          </p:cNvSpPr>
          <p:nvPr/>
        </p:nvSpPr>
        <p:spPr bwMode="auto">
          <a:xfrm>
            <a:off x="2743200" y="4419600"/>
            <a:ext cx="838200" cy="1588"/>
          </a:xfrm>
          <a:prstGeom prst="line">
            <a:avLst/>
          </a:prstGeom>
          <a:noFill/>
          <a:ln w="19080">
            <a:solidFill>
              <a:srgbClr val="000000"/>
            </a:solidFill>
            <a:miter lim="800000"/>
            <a:headEnd/>
            <a:tailEnd type="triangle" w="med" len="med"/>
          </a:ln>
          <a:effectLst/>
        </p:spPr>
        <p:txBody>
          <a:bodyPr/>
          <a:lstStyle/>
          <a:p>
            <a:endParaRPr lang="it-IT"/>
          </a:p>
        </p:txBody>
      </p:sp>
      <p:sp>
        <p:nvSpPr>
          <p:cNvPr id="97288" name="Text Box 8"/>
          <p:cNvSpPr txBox="1">
            <a:spLocks noChangeArrowheads="1"/>
          </p:cNvSpPr>
          <p:nvPr/>
        </p:nvSpPr>
        <p:spPr bwMode="auto">
          <a:xfrm>
            <a:off x="3581400" y="4114800"/>
            <a:ext cx="5029200" cy="581025"/>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La RSU con proprio regolamento individua ulteriori casi di incompatibilità</a:t>
            </a:r>
          </a:p>
        </p:txBody>
      </p:sp>
      <p:sp>
        <p:nvSpPr>
          <p:cNvPr id="97289" name="Line 9"/>
          <p:cNvSpPr>
            <a:spLocks noChangeShapeType="1"/>
          </p:cNvSpPr>
          <p:nvPr/>
        </p:nvSpPr>
        <p:spPr bwMode="auto">
          <a:xfrm>
            <a:off x="762000" y="4724400"/>
            <a:ext cx="1588" cy="685800"/>
          </a:xfrm>
          <a:prstGeom prst="line">
            <a:avLst/>
          </a:prstGeom>
          <a:noFill/>
          <a:ln w="19080">
            <a:solidFill>
              <a:srgbClr val="000000"/>
            </a:solidFill>
            <a:miter lim="800000"/>
            <a:headEnd/>
            <a:tailEnd/>
          </a:ln>
          <a:effectLst/>
        </p:spPr>
        <p:txBody>
          <a:bodyPr/>
          <a:lstStyle/>
          <a:p>
            <a:endParaRPr lang="it-IT"/>
          </a:p>
        </p:txBody>
      </p:sp>
      <p:sp>
        <p:nvSpPr>
          <p:cNvPr id="97290" name="Text Box 10"/>
          <p:cNvSpPr txBox="1">
            <a:spLocks noChangeArrowheads="1"/>
          </p:cNvSpPr>
          <p:nvPr/>
        </p:nvSpPr>
        <p:spPr bwMode="auto">
          <a:xfrm>
            <a:off x="533400" y="5476875"/>
            <a:ext cx="2209800" cy="581025"/>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Conseguenze incompatibilità</a:t>
            </a:r>
          </a:p>
        </p:txBody>
      </p:sp>
      <p:sp>
        <p:nvSpPr>
          <p:cNvPr id="97291" name="Line 11"/>
          <p:cNvSpPr>
            <a:spLocks noChangeShapeType="1"/>
          </p:cNvSpPr>
          <p:nvPr/>
        </p:nvSpPr>
        <p:spPr bwMode="auto">
          <a:xfrm>
            <a:off x="2819400" y="5791200"/>
            <a:ext cx="762000" cy="1588"/>
          </a:xfrm>
          <a:prstGeom prst="line">
            <a:avLst/>
          </a:prstGeom>
          <a:noFill/>
          <a:ln w="19080">
            <a:solidFill>
              <a:srgbClr val="000000"/>
            </a:solidFill>
            <a:miter lim="800000"/>
            <a:headEnd/>
            <a:tailEnd type="triangle" w="med" len="med"/>
          </a:ln>
          <a:effectLst/>
        </p:spPr>
        <p:txBody>
          <a:bodyPr/>
          <a:lstStyle/>
          <a:p>
            <a:endParaRPr lang="it-IT"/>
          </a:p>
        </p:txBody>
      </p:sp>
      <p:sp>
        <p:nvSpPr>
          <p:cNvPr id="97292" name="Text Box 12"/>
          <p:cNvSpPr txBox="1">
            <a:spLocks noChangeArrowheads="1"/>
          </p:cNvSpPr>
          <p:nvPr/>
        </p:nvSpPr>
        <p:spPr bwMode="auto">
          <a:xfrm>
            <a:off x="3581400" y="5476875"/>
            <a:ext cx="5029200" cy="581025"/>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Comporta la decadenza del componente e la sua sostituzione</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4"/>
          <p:cNvSpPr>
            <a:spLocks noGrp="1"/>
          </p:cNvSpPr>
          <p:nvPr>
            <p:ph type="sldNum" idx="12"/>
          </p:nvPr>
        </p:nvSpPr>
        <p:spPr/>
        <p:txBody>
          <a:bodyPr/>
          <a:lstStyle/>
          <a:p>
            <a:fld id="{0F7DFC35-228D-45F7-90A1-E5A14E117A75}" type="slidenum">
              <a:rPr lang="en-GB"/>
              <a:pPr/>
              <a:t>46</a:t>
            </a:fld>
            <a:endParaRPr lang="en-GB"/>
          </a:p>
        </p:txBody>
      </p:sp>
      <p:sp>
        <p:nvSpPr>
          <p:cNvPr id="98305" name="Text Box 1"/>
          <p:cNvSpPr txBox="1">
            <a:spLocks noChangeArrowheads="1"/>
          </p:cNvSpPr>
          <p:nvPr/>
        </p:nvSpPr>
        <p:spPr bwMode="auto">
          <a:xfrm>
            <a:off x="152400" y="914400"/>
            <a:ext cx="8839200" cy="7620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RILEVAZIONE DELLE INCOMPATIBILITA’</a:t>
            </a:r>
          </a:p>
        </p:txBody>
      </p:sp>
      <p:sp>
        <p:nvSpPr>
          <p:cNvPr id="98306" name="Rectangle 2"/>
          <p:cNvSpPr>
            <a:spLocks noChangeArrowheads="1"/>
          </p:cNvSpPr>
          <p:nvPr/>
        </p:nvSpPr>
        <p:spPr bwMode="auto">
          <a:xfrm>
            <a:off x="228600" y="3970338"/>
            <a:ext cx="1371600" cy="398462"/>
          </a:xfrm>
          <a:prstGeom prst="rect">
            <a:avLst/>
          </a:prstGeom>
          <a:solidFill>
            <a:srgbClr val="CCFFFF"/>
          </a:solidFill>
          <a:ln w="19080">
            <a:solidFill>
              <a:srgbClr val="000000"/>
            </a:solidFill>
            <a:miter lim="800000"/>
            <a:headEnd/>
            <a:tailEnd/>
          </a:ln>
          <a:effectLst/>
        </p:spPr>
        <p:txBody>
          <a:bodyPr lIns="90000" tIns="46800" rIns="90000" bIns="46800" anchor="ctr">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La RSU</a:t>
            </a:r>
          </a:p>
        </p:txBody>
      </p:sp>
      <p:sp>
        <p:nvSpPr>
          <p:cNvPr id="98307" name="Rectangle 3"/>
          <p:cNvSpPr>
            <a:spLocks noChangeArrowheads="1"/>
          </p:cNvSpPr>
          <p:nvPr/>
        </p:nvSpPr>
        <p:spPr bwMode="auto">
          <a:xfrm>
            <a:off x="1066800" y="5867400"/>
            <a:ext cx="914400" cy="914400"/>
          </a:xfrm>
          <a:prstGeom prst="rect">
            <a:avLst/>
          </a:prstGeom>
          <a:noFill/>
          <a:ln w="9525">
            <a:noFill/>
            <a:round/>
            <a:headEnd/>
            <a:tailEnd/>
          </a:ln>
          <a:effectLst/>
        </p:spPr>
        <p:txBody>
          <a:bodyPr wrap="none" anchor="ctr"/>
          <a:lstStyle/>
          <a:p>
            <a:endParaRPr lang="it-IT"/>
          </a:p>
        </p:txBody>
      </p:sp>
      <p:sp>
        <p:nvSpPr>
          <p:cNvPr id="98308" name="Line 4"/>
          <p:cNvSpPr>
            <a:spLocks noChangeShapeType="1"/>
          </p:cNvSpPr>
          <p:nvPr/>
        </p:nvSpPr>
        <p:spPr bwMode="auto">
          <a:xfrm>
            <a:off x="2819400" y="4419600"/>
            <a:ext cx="1676400" cy="1588"/>
          </a:xfrm>
          <a:prstGeom prst="line">
            <a:avLst/>
          </a:prstGeom>
          <a:noFill/>
          <a:ln w="9525">
            <a:noFill/>
            <a:round/>
            <a:headEnd/>
            <a:tailEnd/>
          </a:ln>
          <a:effectLst/>
        </p:spPr>
        <p:txBody>
          <a:bodyPr/>
          <a:lstStyle/>
          <a:p>
            <a:endParaRPr lang="it-IT"/>
          </a:p>
        </p:txBody>
      </p:sp>
      <p:sp>
        <p:nvSpPr>
          <p:cNvPr id="98309" name="Line 5"/>
          <p:cNvSpPr>
            <a:spLocks noChangeShapeType="1"/>
          </p:cNvSpPr>
          <p:nvPr/>
        </p:nvSpPr>
        <p:spPr bwMode="auto">
          <a:xfrm>
            <a:off x="1752600" y="4191000"/>
            <a:ext cx="1219200" cy="1588"/>
          </a:xfrm>
          <a:prstGeom prst="line">
            <a:avLst/>
          </a:prstGeom>
          <a:noFill/>
          <a:ln w="28440">
            <a:solidFill>
              <a:srgbClr val="000000"/>
            </a:solidFill>
            <a:miter lim="800000"/>
            <a:headEnd/>
            <a:tailEnd type="triangle" w="med" len="med"/>
          </a:ln>
          <a:effectLst/>
        </p:spPr>
        <p:txBody>
          <a:bodyPr/>
          <a:lstStyle/>
          <a:p>
            <a:endParaRPr lang="it-IT"/>
          </a:p>
        </p:txBody>
      </p:sp>
      <p:sp>
        <p:nvSpPr>
          <p:cNvPr id="98310" name="Text Box 6"/>
          <p:cNvSpPr txBox="1">
            <a:spLocks noChangeArrowheads="1"/>
          </p:cNvSpPr>
          <p:nvPr/>
        </p:nvSpPr>
        <p:spPr bwMode="auto">
          <a:xfrm>
            <a:off x="3124200" y="3352800"/>
            <a:ext cx="3886200" cy="1776413"/>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Dichiara decaduto il componente e lo sostituisce.</a:t>
            </a:r>
          </a:p>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Comunica il nome del nuovo componente all’Amministrazione ed ai lavoratori interessati.</a:t>
            </a:r>
          </a:p>
        </p:txBody>
      </p:sp>
      <p:graphicFrame>
        <p:nvGraphicFramePr>
          <p:cNvPr id="98311" name="Object 7"/>
          <p:cNvGraphicFramePr>
            <a:graphicFrameLocks noChangeAspect="1"/>
          </p:cNvGraphicFramePr>
          <p:nvPr/>
        </p:nvGraphicFramePr>
        <p:xfrm>
          <a:off x="7086600" y="3352800"/>
          <a:ext cx="1905000" cy="1066800"/>
        </p:xfrm>
        <a:graphic>
          <a:graphicData uri="http://schemas.openxmlformats.org/presentationml/2006/ole">
            <p:oleObj spid="_x0000_s98311" r:id="rId4" imgW="1928160" imgH="1672200" progId="">
              <p:embed/>
            </p:oleObj>
          </a:graphicData>
        </a:graphic>
      </p:graphicFrame>
      <p:sp>
        <p:nvSpPr>
          <p:cNvPr id="98312" name="Text Box 8"/>
          <p:cNvSpPr txBox="1">
            <a:spLocks noChangeArrowheads="1"/>
          </p:cNvSpPr>
          <p:nvPr/>
        </p:nvSpPr>
        <p:spPr bwMode="auto">
          <a:xfrm>
            <a:off x="228600" y="1981200"/>
            <a:ext cx="8610600" cy="825500"/>
          </a:xfrm>
          <a:prstGeom prst="rect">
            <a:avLst/>
          </a:prstGeom>
          <a:noFill/>
          <a:ln w="1908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L’Amministrazione non può intervenire sulla composizione e sul funzionamento della RSU</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egnaposto numero diapositiva 4"/>
          <p:cNvSpPr>
            <a:spLocks noGrp="1"/>
          </p:cNvSpPr>
          <p:nvPr>
            <p:ph type="sldNum" idx="12"/>
          </p:nvPr>
        </p:nvSpPr>
        <p:spPr/>
        <p:txBody>
          <a:bodyPr/>
          <a:lstStyle/>
          <a:p>
            <a:fld id="{7292DA85-136C-4524-B0DB-DC8E53E3E844}" type="slidenum">
              <a:rPr lang="en-GB"/>
              <a:pPr/>
              <a:t>47</a:t>
            </a:fld>
            <a:endParaRPr lang="en-GB"/>
          </a:p>
        </p:txBody>
      </p:sp>
      <p:sp>
        <p:nvSpPr>
          <p:cNvPr id="99329" name="Text Box 1"/>
          <p:cNvSpPr txBox="1">
            <a:spLocks noChangeArrowheads="1"/>
          </p:cNvSpPr>
          <p:nvPr/>
        </p:nvSpPr>
        <p:spPr bwMode="auto">
          <a:xfrm>
            <a:off x="1187450" y="260350"/>
            <a:ext cx="7010400" cy="8382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FUNZIONAMENTO DELLA RSU</a:t>
            </a:r>
          </a:p>
        </p:txBody>
      </p:sp>
      <p:sp>
        <p:nvSpPr>
          <p:cNvPr id="99330" name="Rectangle 2"/>
          <p:cNvSpPr>
            <a:spLocks noChangeArrowheads="1"/>
          </p:cNvSpPr>
          <p:nvPr/>
        </p:nvSpPr>
        <p:spPr bwMode="auto">
          <a:xfrm>
            <a:off x="304800" y="1447800"/>
            <a:ext cx="8458200" cy="5334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99331" name="Rectangle 3"/>
          <p:cNvSpPr>
            <a:spLocks noChangeArrowheads="1"/>
          </p:cNvSpPr>
          <p:nvPr/>
        </p:nvSpPr>
        <p:spPr bwMode="auto">
          <a:xfrm>
            <a:off x="304800" y="3886200"/>
            <a:ext cx="8458200" cy="8382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99332" name="Rectangle 4"/>
          <p:cNvSpPr>
            <a:spLocks noChangeArrowheads="1"/>
          </p:cNvSpPr>
          <p:nvPr/>
        </p:nvSpPr>
        <p:spPr bwMode="auto">
          <a:xfrm>
            <a:off x="304800" y="4953000"/>
            <a:ext cx="8458200" cy="6858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99333" name="Text Box 5"/>
          <p:cNvSpPr txBox="1">
            <a:spLocks noChangeArrowheads="1"/>
          </p:cNvSpPr>
          <p:nvPr/>
        </p:nvSpPr>
        <p:spPr bwMode="auto">
          <a:xfrm>
            <a:off x="381000" y="1524000"/>
            <a:ext cx="8382000" cy="3984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La RSU una volta eletta vive di  vita propria e agisce autonomamente</a:t>
            </a:r>
          </a:p>
        </p:txBody>
      </p:sp>
      <p:sp>
        <p:nvSpPr>
          <p:cNvPr id="99334" name="Text Box 6"/>
          <p:cNvSpPr txBox="1">
            <a:spLocks noChangeArrowheads="1"/>
          </p:cNvSpPr>
          <p:nvPr/>
        </p:nvSpPr>
        <p:spPr bwMode="auto">
          <a:xfrm>
            <a:off x="304800" y="3870325"/>
            <a:ext cx="8382000" cy="7032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Le ulteriore  modalità  di funzionamento sono disciplinata dal regolamento di organizzazione se adottato dalla RSU</a:t>
            </a:r>
          </a:p>
        </p:txBody>
      </p:sp>
      <p:sp>
        <p:nvSpPr>
          <p:cNvPr id="99335" name="Text Box 7"/>
          <p:cNvSpPr txBox="1">
            <a:spLocks noChangeArrowheads="1"/>
          </p:cNvSpPr>
          <p:nvPr/>
        </p:nvSpPr>
        <p:spPr bwMode="auto">
          <a:xfrm>
            <a:off x="381000" y="5089525"/>
            <a:ext cx="8305800" cy="3984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Il regolamento di organizzazione è un atto volontario della RSU</a:t>
            </a:r>
          </a:p>
        </p:txBody>
      </p:sp>
      <p:sp>
        <p:nvSpPr>
          <p:cNvPr id="99336" name="Text Box 8"/>
          <p:cNvSpPr txBox="1">
            <a:spLocks noChangeArrowheads="1"/>
          </p:cNvSpPr>
          <p:nvPr/>
        </p:nvSpPr>
        <p:spPr bwMode="auto">
          <a:xfrm>
            <a:off x="381000" y="2514600"/>
            <a:ext cx="8534400" cy="457200"/>
          </a:xfrm>
          <a:prstGeom prst="rect">
            <a:avLst/>
          </a:prstGeom>
          <a:noFill/>
          <a:ln w="9525">
            <a:noFill/>
            <a:round/>
            <a:headEnd/>
            <a:tailEnd/>
          </a:ln>
          <a:effectLst/>
        </p:spPr>
        <p:txBody>
          <a:bodyPr wrap="none" anchor="ctr"/>
          <a:lstStyle/>
          <a:p>
            <a:endParaRPr lang="it-IT"/>
          </a:p>
        </p:txBody>
      </p:sp>
      <p:sp>
        <p:nvSpPr>
          <p:cNvPr id="99337" name="Text Box 9"/>
          <p:cNvSpPr txBox="1">
            <a:spLocks noChangeArrowheads="1"/>
          </p:cNvSpPr>
          <p:nvPr/>
        </p:nvSpPr>
        <p:spPr bwMode="auto">
          <a:xfrm>
            <a:off x="304800" y="2308225"/>
            <a:ext cx="8458200" cy="398463"/>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Adotta le proprie decisioni a maggioranza dei componenti </a:t>
            </a:r>
          </a:p>
        </p:txBody>
      </p:sp>
      <p:sp>
        <p:nvSpPr>
          <p:cNvPr id="99338" name="Text Box 10"/>
          <p:cNvSpPr txBox="1">
            <a:spLocks noChangeArrowheads="1"/>
          </p:cNvSpPr>
          <p:nvPr/>
        </p:nvSpPr>
        <p:spPr bwMode="auto">
          <a:xfrm>
            <a:off x="304800" y="5943600"/>
            <a:ext cx="8458200" cy="703263"/>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Applicazione regole proprie degli organismi unitari elettivi di natura collegiale in caso di mancata adozione del regolamento</a:t>
            </a:r>
          </a:p>
        </p:txBody>
      </p:sp>
      <p:sp>
        <p:nvSpPr>
          <p:cNvPr id="99339" name="Text Box 11"/>
          <p:cNvSpPr txBox="1">
            <a:spLocks noChangeArrowheads="1"/>
          </p:cNvSpPr>
          <p:nvPr/>
        </p:nvSpPr>
        <p:spPr bwMode="auto">
          <a:xfrm>
            <a:off x="304800" y="3048000"/>
            <a:ext cx="8458200" cy="398463"/>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La volontà del singolo eletto non ha rilevanza esterna</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idx="12"/>
          </p:nvPr>
        </p:nvSpPr>
        <p:spPr/>
        <p:txBody>
          <a:bodyPr/>
          <a:lstStyle/>
          <a:p>
            <a:fld id="{50B5A704-9DCF-4931-B110-C09D0DA3C7D7}" type="slidenum">
              <a:rPr lang="en-GB"/>
              <a:pPr/>
              <a:t>48</a:t>
            </a:fld>
            <a:endParaRPr lang="en-GB"/>
          </a:p>
        </p:txBody>
      </p:sp>
      <p:sp>
        <p:nvSpPr>
          <p:cNvPr id="100353" name="Text Box 1"/>
          <p:cNvSpPr txBox="1">
            <a:spLocks noChangeArrowheads="1"/>
          </p:cNvSpPr>
          <p:nvPr/>
        </p:nvSpPr>
        <p:spPr bwMode="auto">
          <a:xfrm>
            <a:off x="152400" y="1447800"/>
            <a:ext cx="8839200" cy="838200"/>
          </a:xfrm>
          <a:prstGeom prst="rect">
            <a:avLst/>
          </a:prstGeom>
          <a:solidFill>
            <a:srgbClr val="FFCC00"/>
          </a:solidFill>
          <a:ln w="9525">
            <a:noFill/>
            <a:round/>
            <a:headEnd/>
            <a:tailEnd/>
          </a:ln>
          <a:effectLst/>
        </p:spPr>
        <p:txBody>
          <a:bodyPr lIns="90000" tIns="46800" rIns="90000" bIns="46800"/>
          <a:lstStyle/>
          <a:p>
            <a:pPr algn="ctr">
              <a:spcBef>
                <a:spcPts val="25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4000" b="1">
                <a:solidFill>
                  <a:srgbClr val="000099"/>
                </a:solidFill>
                <a:latin typeface="Times New Roman" pitchFamily="16" charset="0"/>
              </a:rPr>
              <a:t>ATTIVITA’ RSU</a:t>
            </a:r>
          </a:p>
        </p:txBody>
      </p:sp>
      <p:sp>
        <p:nvSpPr>
          <p:cNvPr id="100354" name="Rectangle 2"/>
          <p:cNvSpPr>
            <a:spLocks noChangeArrowheads="1"/>
          </p:cNvSpPr>
          <p:nvPr/>
        </p:nvSpPr>
        <p:spPr bwMode="auto">
          <a:xfrm>
            <a:off x="304800" y="2895600"/>
            <a:ext cx="8610600" cy="5334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100355" name="Rectangle 3"/>
          <p:cNvSpPr>
            <a:spLocks noChangeArrowheads="1"/>
          </p:cNvSpPr>
          <p:nvPr/>
        </p:nvSpPr>
        <p:spPr bwMode="auto">
          <a:xfrm>
            <a:off x="304800" y="4724400"/>
            <a:ext cx="8534400" cy="5334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100356" name="Rectangle 4"/>
          <p:cNvSpPr>
            <a:spLocks noChangeArrowheads="1"/>
          </p:cNvSpPr>
          <p:nvPr/>
        </p:nvSpPr>
        <p:spPr bwMode="auto">
          <a:xfrm flipV="1">
            <a:off x="304800" y="5715000"/>
            <a:ext cx="8534400" cy="5334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100357" name="Text Box 5"/>
          <p:cNvSpPr txBox="1">
            <a:spLocks noChangeArrowheads="1"/>
          </p:cNvSpPr>
          <p:nvPr/>
        </p:nvSpPr>
        <p:spPr bwMode="auto">
          <a:xfrm>
            <a:off x="304800" y="2971800"/>
            <a:ext cx="8382000" cy="460375"/>
          </a:xfrm>
          <a:prstGeom prst="rect">
            <a:avLst/>
          </a:prstGeom>
          <a:noFill/>
          <a:ln w="9525">
            <a:noFill/>
            <a:round/>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Contrattazione integrativa decentrata</a:t>
            </a:r>
          </a:p>
        </p:txBody>
      </p:sp>
      <p:sp>
        <p:nvSpPr>
          <p:cNvPr id="100358" name="Text Box 6"/>
          <p:cNvSpPr txBox="1">
            <a:spLocks noChangeArrowheads="1"/>
          </p:cNvSpPr>
          <p:nvPr/>
        </p:nvSpPr>
        <p:spPr bwMode="auto">
          <a:xfrm>
            <a:off x="228600" y="4800600"/>
            <a:ext cx="8382000" cy="460375"/>
          </a:xfrm>
          <a:prstGeom prst="rect">
            <a:avLst/>
          </a:prstGeom>
          <a:noFill/>
          <a:ln w="9525">
            <a:noFill/>
            <a:round/>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Consultazione in sede locale</a:t>
            </a:r>
          </a:p>
        </p:txBody>
      </p:sp>
      <p:sp>
        <p:nvSpPr>
          <p:cNvPr id="100359" name="Text Box 7"/>
          <p:cNvSpPr txBox="1">
            <a:spLocks noChangeArrowheads="1"/>
          </p:cNvSpPr>
          <p:nvPr/>
        </p:nvSpPr>
        <p:spPr bwMode="auto">
          <a:xfrm>
            <a:off x="457200" y="5791200"/>
            <a:ext cx="8305800" cy="460375"/>
          </a:xfrm>
          <a:prstGeom prst="rect">
            <a:avLst/>
          </a:prstGeom>
          <a:noFill/>
          <a:ln w="9525">
            <a:noFill/>
            <a:round/>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Informazione in sede locale</a:t>
            </a:r>
          </a:p>
        </p:txBody>
      </p:sp>
      <p:sp>
        <p:nvSpPr>
          <p:cNvPr id="100360" name="Text Box 8"/>
          <p:cNvSpPr txBox="1">
            <a:spLocks noChangeArrowheads="1"/>
          </p:cNvSpPr>
          <p:nvPr/>
        </p:nvSpPr>
        <p:spPr bwMode="auto">
          <a:xfrm>
            <a:off x="381000" y="2514600"/>
            <a:ext cx="8534400" cy="457200"/>
          </a:xfrm>
          <a:prstGeom prst="rect">
            <a:avLst/>
          </a:prstGeom>
          <a:noFill/>
          <a:ln w="9525">
            <a:noFill/>
            <a:round/>
            <a:headEnd/>
            <a:tailEnd/>
          </a:ln>
          <a:effectLst/>
        </p:spPr>
        <p:txBody>
          <a:bodyPr wrap="none" anchor="ctr"/>
          <a:lstStyle/>
          <a:p>
            <a:endParaRPr lang="it-IT"/>
          </a:p>
        </p:txBody>
      </p:sp>
      <p:sp>
        <p:nvSpPr>
          <p:cNvPr id="100361" name="Text Box 9"/>
          <p:cNvSpPr txBox="1">
            <a:spLocks noChangeArrowheads="1"/>
          </p:cNvSpPr>
          <p:nvPr/>
        </p:nvSpPr>
        <p:spPr bwMode="auto">
          <a:xfrm>
            <a:off x="304800" y="3886200"/>
            <a:ext cx="8534400" cy="460375"/>
          </a:xfrm>
          <a:prstGeom prst="rect">
            <a:avLst/>
          </a:prstGeom>
          <a:solidFill>
            <a:srgbClr val="00FFFF"/>
          </a:solidFill>
          <a:ln w="3816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Concertazione in sede locale</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egnaposto numero diapositiva 4"/>
          <p:cNvSpPr>
            <a:spLocks noGrp="1"/>
          </p:cNvSpPr>
          <p:nvPr>
            <p:ph type="sldNum" idx="12"/>
          </p:nvPr>
        </p:nvSpPr>
        <p:spPr/>
        <p:txBody>
          <a:bodyPr/>
          <a:lstStyle/>
          <a:p>
            <a:fld id="{46DB3547-C8C3-475A-BDB6-75F3360C7488}" type="slidenum">
              <a:rPr lang="en-GB"/>
              <a:pPr/>
              <a:t>49</a:t>
            </a:fld>
            <a:endParaRPr lang="en-GB"/>
          </a:p>
        </p:txBody>
      </p:sp>
      <p:sp>
        <p:nvSpPr>
          <p:cNvPr id="101377" name="Text Box 1"/>
          <p:cNvSpPr txBox="1">
            <a:spLocks noChangeArrowheads="1"/>
          </p:cNvSpPr>
          <p:nvPr/>
        </p:nvSpPr>
        <p:spPr bwMode="auto">
          <a:xfrm>
            <a:off x="2438400" y="533400"/>
            <a:ext cx="5029200" cy="1371600"/>
          </a:xfrm>
          <a:prstGeom prst="rect">
            <a:avLst/>
          </a:prstGeom>
          <a:solidFill>
            <a:srgbClr val="FF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ATTIVITA’ RSU (segue)</a:t>
            </a:r>
            <a:r>
              <a:rPr lang="ar-SA" sz="3600" b="1">
                <a:solidFill>
                  <a:srgbClr val="000099"/>
                </a:solidFill>
                <a:latin typeface="Times New Roman" pitchFamily="16" charset="0"/>
                <a:cs typeface="Arial" charset="0"/>
              </a:rPr>
              <a:t>‏</a:t>
            </a:r>
            <a:endParaRPr lang="en-GB" sz="3600" b="1">
              <a:solidFill>
                <a:srgbClr val="000099"/>
              </a:solidFill>
              <a:latin typeface="Times New Roman" pitchFamily="16" charset="0"/>
            </a:endParaRPr>
          </a:p>
        </p:txBody>
      </p:sp>
      <p:sp>
        <p:nvSpPr>
          <p:cNvPr id="101378" name="Rectangle 2"/>
          <p:cNvSpPr>
            <a:spLocks noChangeArrowheads="1"/>
          </p:cNvSpPr>
          <p:nvPr/>
        </p:nvSpPr>
        <p:spPr bwMode="auto">
          <a:xfrm>
            <a:off x="304800" y="2133600"/>
            <a:ext cx="8458200" cy="4572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101379" name="Text Box 3"/>
          <p:cNvSpPr txBox="1">
            <a:spLocks noChangeArrowheads="1"/>
          </p:cNvSpPr>
          <p:nvPr/>
        </p:nvSpPr>
        <p:spPr bwMode="auto">
          <a:xfrm>
            <a:off x="304800" y="2133600"/>
            <a:ext cx="8382000" cy="460375"/>
          </a:xfrm>
          <a:prstGeom prst="rect">
            <a:avLst/>
          </a:prstGeom>
          <a:noFill/>
          <a:ln w="9525">
            <a:noFill/>
            <a:round/>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Contrattazione integrativa decentrata</a:t>
            </a:r>
          </a:p>
        </p:txBody>
      </p:sp>
      <p:sp>
        <p:nvSpPr>
          <p:cNvPr id="101380" name="Text Box 4"/>
          <p:cNvSpPr txBox="1">
            <a:spLocks noChangeArrowheads="1"/>
          </p:cNvSpPr>
          <p:nvPr/>
        </p:nvSpPr>
        <p:spPr bwMode="auto">
          <a:xfrm>
            <a:off x="381000" y="2514600"/>
            <a:ext cx="8534400" cy="457200"/>
          </a:xfrm>
          <a:prstGeom prst="rect">
            <a:avLst/>
          </a:prstGeom>
          <a:noFill/>
          <a:ln w="9525">
            <a:noFill/>
            <a:round/>
            <a:headEnd/>
            <a:tailEnd/>
          </a:ln>
          <a:effectLst/>
        </p:spPr>
        <p:txBody>
          <a:bodyPr wrap="none" anchor="ctr"/>
          <a:lstStyle/>
          <a:p>
            <a:endParaRPr lang="it-IT"/>
          </a:p>
        </p:txBody>
      </p:sp>
      <p:sp>
        <p:nvSpPr>
          <p:cNvPr id="101381" name="Line 5"/>
          <p:cNvSpPr>
            <a:spLocks noChangeShapeType="1"/>
          </p:cNvSpPr>
          <p:nvPr/>
        </p:nvSpPr>
        <p:spPr bwMode="auto">
          <a:xfrm>
            <a:off x="609600" y="2590800"/>
            <a:ext cx="1588" cy="533400"/>
          </a:xfrm>
          <a:prstGeom prst="line">
            <a:avLst/>
          </a:prstGeom>
          <a:noFill/>
          <a:ln w="19080">
            <a:solidFill>
              <a:srgbClr val="000000"/>
            </a:solidFill>
            <a:miter lim="800000"/>
            <a:headEnd/>
            <a:tailEnd/>
          </a:ln>
          <a:effectLst/>
        </p:spPr>
        <p:txBody>
          <a:bodyPr/>
          <a:lstStyle/>
          <a:p>
            <a:endParaRPr lang="it-IT"/>
          </a:p>
        </p:txBody>
      </p:sp>
      <p:sp>
        <p:nvSpPr>
          <p:cNvPr id="101382" name="Text Box 6"/>
          <p:cNvSpPr txBox="1">
            <a:spLocks noChangeArrowheads="1"/>
          </p:cNvSpPr>
          <p:nvPr/>
        </p:nvSpPr>
        <p:spPr bwMode="auto">
          <a:xfrm>
            <a:off x="304800" y="3124200"/>
            <a:ext cx="1828800" cy="368300"/>
          </a:xfrm>
          <a:prstGeom prst="rect">
            <a:avLst/>
          </a:prstGeom>
          <a:noFill/>
          <a:ln w="3816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Convocazione </a:t>
            </a:r>
          </a:p>
        </p:txBody>
      </p:sp>
      <p:sp>
        <p:nvSpPr>
          <p:cNvPr id="101383" name="Line 7"/>
          <p:cNvSpPr>
            <a:spLocks noChangeShapeType="1"/>
          </p:cNvSpPr>
          <p:nvPr/>
        </p:nvSpPr>
        <p:spPr bwMode="auto">
          <a:xfrm>
            <a:off x="609600" y="3505200"/>
            <a:ext cx="1588" cy="457200"/>
          </a:xfrm>
          <a:prstGeom prst="line">
            <a:avLst/>
          </a:prstGeom>
          <a:noFill/>
          <a:ln w="19080">
            <a:solidFill>
              <a:srgbClr val="000000"/>
            </a:solidFill>
            <a:miter lim="800000"/>
            <a:headEnd/>
            <a:tailEnd/>
          </a:ln>
          <a:effectLst/>
        </p:spPr>
        <p:txBody>
          <a:bodyPr/>
          <a:lstStyle/>
          <a:p>
            <a:endParaRPr lang="it-IT"/>
          </a:p>
        </p:txBody>
      </p:sp>
      <p:sp>
        <p:nvSpPr>
          <p:cNvPr id="101384" name="Text Box 8"/>
          <p:cNvSpPr txBox="1">
            <a:spLocks noChangeArrowheads="1"/>
          </p:cNvSpPr>
          <p:nvPr/>
        </p:nvSpPr>
        <p:spPr bwMode="auto">
          <a:xfrm>
            <a:off x="381000" y="3954463"/>
            <a:ext cx="1752600" cy="1066800"/>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Regolamento RSU individua i suoi referenti nell’ ambito </a:t>
            </a:r>
          </a:p>
        </p:txBody>
      </p:sp>
      <p:sp>
        <p:nvSpPr>
          <p:cNvPr id="101385" name="Line 9"/>
          <p:cNvSpPr>
            <a:spLocks noChangeShapeType="1"/>
          </p:cNvSpPr>
          <p:nvPr/>
        </p:nvSpPr>
        <p:spPr bwMode="auto">
          <a:xfrm>
            <a:off x="2133600" y="4495800"/>
            <a:ext cx="685800" cy="1588"/>
          </a:xfrm>
          <a:prstGeom prst="line">
            <a:avLst/>
          </a:prstGeom>
          <a:noFill/>
          <a:ln w="19080">
            <a:solidFill>
              <a:srgbClr val="000000"/>
            </a:solidFill>
            <a:miter lim="800000"/>
            <a:headEnd/>
            <a:tailEnd type="triangle" w="med" len="med"/>
          </a:ln>
          <a:effectLst/>
        </p:spPr>
        <p:txBody>
          <a:bodyPr/>
          <a:lstStyle/>
          <a:p>
            <a:endParaRPr lang="it-IT"/>
          </a:p>
        </p:txBody>
      </p:sp>
      <p:sp>
        <p:nvSpPr>
          <p:cNvPr id="101386" name="Text Box 10"/>
          <p:cNvSpPr txBox="1">
            <a:spLocks noChangeArrowheads="1"/>
          </p:cNvSpPr>
          <p:nvPr/>
        </p:nvSpPr>
        <p:spPr bwMode="auto">
          <a:xfrm>
            <a:off x="2895600" y="4343400"/>
            <a:ext cx="5867400" cy="368300"/>
          </a:xfrm>
          <a:prstGeom prst="rect">
            <a:avLst/>
          </a:prstGeom>
          <a:noFill/>
          <a:ln w="38160">
            <a:solidFill>
              <a:srgbClr val="000000"/>
            </a:solidFill>
            <a:miter lim="800000"/>
            <a:headEnd/>
            <a:tailEnd/>
          </a:ln>
          <a:effectLst/>
        </p:spPr>
        <p:txBody>
          <a:bodyPr lIns="90000" tIns="46800" rIns="90000" bIns="46800">
            <a:spAutoFit/>
          </a:bodyPr>
          <a:lstStyle/>
          <a:p>
            <a:pPr algn="ct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L’Amministrazione convoca i soli referenti</a:t>
            </a:r>
          </a:p>
        </p:txBody>
      </p:sp>
      <p:sp>
        <p:nvSpPr>
          <p:cNvPr id="101387" name="Line 11"/>
          <p:cNvSpPr>
            <a:spLocks noChangeShapeType="1"/>
          </p:cNvSpPr>
          <p:nvPr/>
        </p:nvSpPr>
        <p:spPr bwMode="auto">
          <a:xfrm>
            <a:off x="685800" y="5054600"/>
            <a:ext cx="1588" cy="279400"/>
          </a:xfrm>
          <a:prstGeom prst="line">
            <a:avLst/>
          </a:prstGeom>
          <a:noFill/>
          <a:ln w="19080">
            <a:solidFill>
              <a:srgbClr val="000000"/>
            </a:solidFill>
            <a:miter lim="800000"/>
            <a:headEnd/>
            <a:tailEnd/>
          </a:ln>
          <a:effectLst/>
        </p:spPr>
        <p:txBody>
          <a:bodyPr/>
          <a:lstStyle/>
          <a:p>
            <a:endParaRPr lang="it-IT"/>
          </a:p>
        </p:txBody>
      </p:sp>
      <p:sp>
        <p:nvSpPr>
          <p:cNvPr id="101388" name="Text Box 12"/>
          <p:cNvSpPr txBox="1">
            <a:spLocks noChangeArrowheads="1"/>
          </p:cNvSpPr>
          <p:nvPr/>
        </p:nvSpPr>
        <p:spPr bwMode="auto">
          <a:xfrm>
            <a:off x="381000" y="5334000"/>
            <a:ext cx="1752600" cy="1311275"/>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Regolamento RSU non individua i suoi referenti nell’ ambito </a:t>
            </a:r>
          </a:p>
        </p:txBody>
      </p:sp>
      <p:sp>
        <p:nvSpPr>
          <p:cNvPr id="101389" name="Line 13"/>
          <p:cNvSpPr>
            <a:spLocks noChangeShapeType="1"/>
          </p:cNvSpPr>
          <p:nvPr/>
        </p:nvSpPr>
        <p:spPr bwMode="auto">
          <a:xfrm>
            <a:off x="2209800" y="5943600"/>
            <a:ext cx="609600" cy="1588"/>
          </a:xfrm>
          <a:prstGeom prst="line">
            <a:avLst/>
          </a:prstGeom>
          <a:noFill/>
          <a:ln w="19080">
            <a:solidFill>
              <a:srgbClr val="000000"/>
            </a:solidFill>
            <a:miter lim="800000"/>
            <a:headEnd/>
            <a:tailEnd type="triangle" w="med" len="med"/>
          </a:ln>
          <a:effectLst/>
        </p:spPr>
        <p:txBody>
          <a:bodyPr/>
          <a:lstStyle/>
          <a:p>
            <a:endParaRPr lang="it-IT"/>
          </a:p>
        </p:txBody>
      </p:sp>
      <p:sp>
        <p:nvSpPr>
          <p:cNvPr id="101390" name="Text Box 14"/>
          <p:cNvSpPr txBox="1">
            <a:spLocks noChangeArrowheads="1"/>
          </p:cNvSpPr>
          <p:nvPr/>
        </p:nvSpPr>
        <p:spPr bwMode="auto">
          <a:xfrm>
            <a:off x="2895600" y="5791200"/>
            <a:ext cx="5943600" cy="368300"/>
          </a:xfrm>
          <a:prstGeom prst="rect">
            <a:avLst/>
          </a:prstGeom>
          <a:noFill/>
          <a:ln w="38160">
            <a:solidFill>
              <a:srgbClr val="000000"/>
            </a:solidFill>
            <a:miter lim="800000"/>
            <a:headEnd/>
            <a:tailEnd/>
          </a:ln>
          <a:effectLst/>
        </p:spPr>
        <p:txBody>
          <a:bodyPr lIns="90000" tIns="46800" rIns="90000" bIns="46800">
            <a:spAutoFit/>
          </a:bodyPr>
          <a:lstStyle/>
          <a:p>
            <a:pPr algn="ct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L’Amministrazione convoca tutti i componenti della RSU</a:t>
            </a:r>
            <a:r>
              <a:rPr lang="en-GB" sz="1600" b="1">
                <a:solidFill>
                  <a:srgbClr val="000000"/>
                </a:solidFill>
                <a:latin typeface="Times New Roman" pitchFamily="16" charset="0"/>
              </a:rPr>
              <a:t> </a:t>
            </a:r>
          </a:p>
        </p:txBody>
      </p:sp>
      <p:graphicFrame>
        <p:nvGraphicFramePr>
          <p:cNvPr id="101391" name="Object 15"/>
          <p:cNvGraphicFramePr>
            <a:graphicFrameLocks noChangeAspect="1"/>
          </p:cNvGraphicFramePr>
          <p:nvPr/>
        </p:nvGraphicFramePr>
        <p:xfrm>
          <a:off x="4876800" y="2895600"/>
          <a:ext cx="2286000" cy="1219200"/>
        </p:xfrm>
        <a:graphic>
          <a:graphicData uri="http://schemas.openxmlformats.org/presentationml/2006/ole">
            <p:oleObj spid="_x0000_s101391" r:id="rId4" imgW="4579200" imgH="3118680" progId="">
              <p:embed/>
            </p:oleObj>
          </a:graphicData>
        </a:graphic>
      </p:graphicFrame>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egnaposto numero diapositiva 4"/>
          <p:cNvSpPr>
            <a:spLocks noGrp="1"/>
          </p:cNvSpPr>
          <p:nvPr>
            <p:ph type="sldNum" idx="12"/>
          </p:nvPr>
        </p:nvSpPr>
        <p:spPr/>
        <p:txBody>
          <a:bodyPr/>
          <a:lstStyle/>
          <a:p>
            <a:fld id="{3EF61F97-C5C5-4276-8B48-6F3CAD1DA1F2}" type="slidenum">
              <a:rPr lang="en-GB"/>
              <a:pPr/>
              <a:t>5</a:t>
            </a:fld>
            <a:endParaRPr lang="en-GB"/>
          </a:p>
        </p:txBody>
      </p:sp>
      <p:sp>
        <p:nvSpPr>
          <p:cNvPr id="55297" name="Text Box 1"/>
          <p:cNvSpPr txBox="1">
            <a:spLocks noChangeArrowheads="1"/>
          </p:cNvSpPr>
          <p:nvPr/>
        </p:nvSpPr>
        <p:spPr bwMode="auto">
          <a:xfrm>
            <a:off x="762000" y="1295400"/>
            <a:ext cx="8153400" cy="1219200"/>
          </a:xfrm>
          <a:prstGeom prst="rect">
            <a:avLst/>
          </a:prstGeom>
          <a:solidFill>
            <a:srgbClr val="99CC00"/>
          </a:solidFill>
          <a:ln w="9525">
            <a:noFill/>
            <a:round/>
            <a:headEnd/>
            <a:tailEnd/>
          </a:ln>
          <a:effectLst/>
        </p:spPr>
        <p:txBody>
          <a:bodyPr lIns="90000" tIns="46800" rIns="90000" bIns="46800"/>
          <a:lstStyle/>
          <a:p>
            <a:pPr algn="ctr">
              <a:spcBef>
                <a:spcPts val="2000"/>
              </a:spcBef>
              <a:buClr>
                <a:srgbClr val="000099"/>
              </a:buClr>
              <a:buFont typeface="Verdana" pitchFamily="32"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Verdana" pitchFamily="32" charset="0"/>
              </a:rPr>
              <a:t>ASSEMBLEA LAVORATORI SOGGETTI TITOLARI  </a:t>
            </a:r>
          </a:p>
        </p:txBody>
      </p:sp>
      <p:sp>
        <p:nvSpPr>
          <p:cNvPr id="55298" name="AutoShape 2"/>
          <p:cNvSpPr>
            <a:spLocks noChangeArrowheads="1"/>
          </p:cNvSpPr>
          <p:nvPr/>
        </p:nvSpPr>
        <p:spPr bwMode="auto">
          <a:xfrm>
            <a:off x="3352800" y="3581400"/>
            <a:ext cx="2819400" cy="304800"/>
          </a:xfrm>
          <a:prstGeom prst="leftRightArrow">
            <a:avLst>
              <a:gd name="adj1" fmla="val 50000"/>
              <a:gd name="adj2" fmla="val 184144"/>
            </a:avLst>
          </a:prstGeom>
          <a:solidFill>
            <a:srgbClr val="008000"/>
          </a:solidFill>
          <a:ln w="28440">
            <a:solidFill>
              <a:srgbClr val="000000"/>
            </a:solidFill>
            <a:miter lim="800000"/>
            <a:headEnd/>
            <a:tailEnd/>
          </a:ln>
          <a:effectLst/>
        </p:spPr>
        <p:txBody>
          <a:bodyPr wrap="none" anchor="ctr"/>
          <a:lstStyle/>
          <a:p>
            <a:endParaRPr lang="it-IT"/>
          </a:p>
        </p:txBody>
      </p:sp>
      <p:sp>
        <p:nvSpPr>
          <p:cNvPr id="55299" name="Text Box 3"/>
          <p:cNvSpPr txBox="1">
            <a:spLocks noChangeArrowheads="1"/>
          </p:cNvSpPr>
          <p:nvPr/>
        </p:nvSpPr>
        <p:spPr bwMode="auto">
          <a:xfrm>
            <a:off x="152400" y="3352800"/>
            <a:ext cx="3200400" cy="703263"/>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Soggetti aventi diritto ad indire l’assemblea</a:t>
            </a:r>
          </a:p>
        </p:txBody>
      </p:sp>
      <p:sp>
        <p:nvSpPr>
          <p:cNvPr id="55300" name="Text Box 4"/>
          <p:cNvSpPr txBox="1">
            <a:spLocks noChangeArrowheads="1"/>
          </p:cNvSpPr>
          <p:nvPr/>
        </p:nvSpPr>
        <p:spPr bwMode="auto">
          <a:xfrm>
            <a:off x="6248400" y="3124200"/>
            <a:ext cx="2667000" cy="1008063"/>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Soggetti aventi diritto a partecipare all’assemblea</a:t>
            </a:r>
          </a:p>
        </p:txBody>
      </p:sp>
      <p:sp>
        <p:nvSpPr>
          <p:cNvPr id="55301" name="Line 5"/>
          <p:cNvSpPr>
            <a:spLocks noChangeShapeType="1"/>
          </p:cNvSpPr>
          <p:nvPr/>
        </p:nvSpPr>
        <p:spPr bwMode="auto">
          <a:xfrm>
            <a:off x="1676400" y="4114800"/>
            <a:ext cx="1588" cy="762000"/>
          </a:xfrm>
          <a:prstGeom prst="line">
            <a:avLst/>
          </a:prstGeom>
          <a:noFill/>
          <a:ln w="19080">
            <a:solidFill>
              <a:srgbClr val="000000"/>
            </a:solidFill>
            <a:miter lim="800000"/>
            <a:headEnd/>
            <a:tailEnd/>
          </a:ln>
          <a:effectLst/>
        </p:spPr>
        <p:txBody>
          <a:bodyPr/>
          <a:lstStyle/>
          <a:p>
            <a:endParaRPr lang="it-IT"/>
          </a:p>
        </p:txBody>
      </p:sp>
      <p:sp>
        <p:nvSpPr>
          <p:cNvPr id="55302" name="Text Box 6"/>
          <p:cNvSpPr txBox="1">
            <a:spLocks noChangeArrowheads="1"/>
          </p:cNvSpPr>
          <p:nvPr/>
        </p:nvSpPr>
        <p:spPr bwMode="auto">
          <a:xfrm>
            <a:off x="152400" y="4876800"/>
            <a:ext cx="3276600" cy="862013"/>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OO.SS. rappresentative.</a:t>
            </a:r>
          </a:p>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RSU.</a:t>
            </a:r>
          </a:p>
        </p:txBody>
      </p:sp>
      <p:sp>
        <p:nvSpPr>
          <p:cNvPr id="55303" name="Line 7"/>
          <p:cNvSpPr>
            <a:spLocks noChangeShapeType="1"/>
          </p:cNvSpPr>
          <p:nvPr/>
        </p:nvSpPr>
        <p:spPr bwMode="auto">
          <a:xfrm>
            <a:off x="1676400" y="5791200"/>
            <a:ext cx="1588" cy="381000"/>
          </a:xfrm>
          <a:prstGeom prst="line">
            <a:avLst/>
          </a:prstGeom>
          <a:noFill/>
          <a:ln w="19080">
            <a:solidFill>
              <a:srgbClr val="000000"/>
            </a:solidFill>
            <a:miter lim="800000"/>
            <a:headEnd/>
            <a:tailEnd/>
          </a:ln>
          <a:effectLst/>
        </p:spPr>
        <p:txBody>
          <a:bodyPr/>
          <a:lstStyle/>
          <a:p>
            <a:endParaRPr lang="it-IT"/>
          </a:p>
        </p:txBody>
      </p:sp>
      <p:sp>
        <p:nvSpPr>
          <p:cNvPr id="55304" name="Text Box 8"/>
          <p:cNvSpPr txBox="1">
            <a:spLocks noChangeArrowheads="1"/>
          </p:cNvSpPr>
          <p:nvPr/>
        </p:nvSpPr>
        <p:spPr bwMode="auto">
          <a:xfrm>
            <a:off x="152400" y="6172200"/>
            <a:ext cx="3276600" cy="306388"/>
          </a:xfrm>
          <a:prstGeom prst="rect">
            <a:avLst/>
          </a:prstGeom>
          <a:noFill/>
          <a:ln w="19080">
            <a:solidFill>
              <a:srgbClr val="000000"/>
            </a:solidFill>
            <a:miter lim="800000"/>
            <a:headEnd/>
            <a:tailEnd/>
          </a:ln>
          <a:effectLst/>
        </p:spPr>
        <p:txBody>
          <a:bodyPr lIns="90000" tIns="46800" rIns="90000" bIns="46800">
            <a:spAutoFit/>
          </a:bodyPr>
          <a:lstStyle/>
          <a:p>
            <a:pPr algn="ct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latin typeface="Times New Roman" pitchFamily="16" charset="0"/>
              </a:rPr>
              <a:t>Singolarmente o congiuntamente</a:t>
            </a:r>
          </a:p>
        </p:txBody>
      </p:sp>
      <p:sp>
        <p:nvSpPr>
          <p:cNvPr id="55305" name="Line 9"/>
          <p:cNvSpPr>
            <a:spLocks noChangeShapeType="1"/>
          </p:cNvSpPr>
          <p:nvPr/>
        </p:nvSpPr>
        <p:spPr bwMode="auto">
          <a:xfrm>
            <a:off x="7620000" y="4191000"/>
            <a:ext cx="1588" cy="609600"/>
          </a:xfrm>
          <a:prstGeom prst="line">
            <a:avLst/>
          </a:prstGeom>
          <a:noFill/>
          <a:ln w="19080">
            <a:solidFill>
              <a:srgbClr val="000000"/>
            </a:solidFill>
            <a:miter lim="800000"/>
            <a:headEnd/>
            <a:tailEnd/>
          </a:ln>
          <a:effectLst/>
        </p:spPr>
        <p:txBody>
          <a:bodyPr/>
          <a:lstStyle/>
          <a:p>
            <a:endParaRPr lang="it-IT"/>
          </a:p>
        </p:txBody>
      </p:sp>
      <p:sp>
        <p:nvSpPr>
          <p:cNvPr id="55306" name="Text Box 10"/>
          <p:cNvSpPr txBox="1">
            <a:spLocks noChangeArrowheads="1"/>
          </p:cNvSpPr>
          <p:nvPr/>
        </p:nvSpPr>
        <p:spPr bwMode="auto">
          <a:xfrm>
            <a:off x="6019800" y="4800600"/>
            <a:ext cx="3048000" cy="1166813"/>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Tutti i dipendenti</a:t>
            </a:r>
          </a:p>
          <a:p>
            <a:pPr>
              <a:spcBef>
                <a:spcPts val="1250"/>
              </a:spcBef>
              <a:buFont typeface="Times New Roman" pitchFamily="1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 dirigenti esterni previa comunicazione all’Amm.</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numero diapositiva 4"/>
          <p:cNvSpPr>
            <a:spLocks noGrp="1"/>
          </p:cNvSpPr>
          <p:nvPr>
            <p:ph type="sldNum" idx="12"/>
          </p:nvPr>
        </p:nvSpPr>
        <p:spPr/>
        <p:txBody>
          <a:bodyPr/>
          <a:lstStyle/>
          <a:p>
            <a:fld id="{0508DB6C-16FB-4CC4-A07F-94767FDB6FA7}" type="slidenum">
              <a:rPr lang="en-GB"/>
              <a:pPr/>
              <a:t>50</a:t>
            </a:fld>
            <a:endParaRPr lang="en-GB"/>
          </a:p>
        </p:txBody>
      </p:sp>
      <p:sp>
        <p:nvSpPr>
          <p:cNvPr id="102401" name="Text Box 1"/>
          <p:cNvSpPr txBox="1">
            <a:spLocks noChangeArrowheads="1"/>
          </p:cNvSpPr>
          <p:nvPr/>
        </p:nvSpPr>
        <p:spPr bwMode="auto">
          <a:xfrm>
            <a:off x="1905000" y="533400"/>
            <a:ext cx="6858000" cy="762000"/>
          </a:xfrm>
          <a:prstGeom prst="rect">
            <a:avLst/>
          </a:prstGeom>
          <a:solidFill>
            <a:srgbClr val="FF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ATTIVITA’ RSU (segue)</a:t>
            </a:r>
            <a:r>
              <a:rPr lang="ar-SA" sz="3600" b="1">
                <a:solidFill>
                  <a:srgbClr val="000099"/>
                </a:solidFill>
                <a:latin typeface="Times New Roman" pitchFamily="16" charset="0"/>
                <a:cs typeface="Arial" charset="0"/>
              </a:rPr>
              <a:t>‏</a:t>
            </a:r>
            <a:endParaRPr lang="en-GB" sz="3600" b="1">
              <a:solidFill>
                <a:srgbClr val="000099"/>
              </a:solidFill>
              <a:latin typeface="Times New Roman" pitchFamily="16" charset="0"/>
            </a:endParaRPr>
          </a:p>
        </p:txBody>
      </p:sp>
      <p:sp>
        <p:nvSpPr>
          <p:cNvPr id="102402" name="Rectangle 2"/>
          <p:cNvSpPr>
            <a:spLocks noChangeArrowheads="1"/>
          </p:cNvSpPr>
          <p:nvPr/>
        </p:nvSpPr>
        <p:spPr bwMode="auto">
          <a:xfrm>
            <a:off x="304800" y="1600200"/>
            <a:ext cx="8458200" cy="457200"/>
          </a:xfrm>
          <a:prstGeom prst="rect">
            <a:avLst/>
          </a:prstGeom>
          <a:solidFill>
            <a:srgbClr val="00FFFF"/>
          </a:solidFill>
          <a:ln w="38160">
            <a:solidFill>
              <a:srgbClr val="000000"/>
            </a:solidFill>
            <a:miter lim="800000"/>
            <a:headEnd/>
            <a:tailEnd/>
          </a:ln>
          <a:effectLst/>
        </p:spPr>
        <p:txBody>
          <a:bodyPr wrap="none" anchor="ctr"/>
          <a:lstStyle/>
          <a:p>
            <a:endParaRPr lang="it-IT"/>
          </a:p>
        </p:txBody>
      </p:sp>
      <p:sp>
        <p:nvSpPr>
          <p:cNvPr id="102403" name="Text Box 3"/>
          <p:cNvSpPr txBox="1">
            <a:spLocks noChangeArrowheads="1"/>
          </p:cNvSpPr>
          <p:nvPr/>
        </p:nvSpPr>
        <p:spPr bwMode="auto">
          <a:xfrm>
            <a:off x="304800" y="1600200"/>
            <a:ext cx="8382000" cy="460375"/>
          </a:xfrm>
          <a:prstGeom prst="rect">
            <a:avLst/>
          </a:prstGeom>
          <a:noFill/>
          <a:ln w="9525">
            <a:noFill/>
            <a:round/>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Contrattazione integrativa decentrata</a:t>
            </a:r>
          </a:p>
        </p:txBody>
      </p:sp>
      <p:sp>
        <p:nvSpPr>
          <p:cNvPr id="102404" name="Line 4"/>
          <p:cNvSpPr>
            <a:spLocks noChangeShapeType="1"/>
          </p:cNvSpPr>
          <p:nvPr/>
        </p:nvSpPr>
        <p:spPr bwMode="auto">
          <a:xfrm>
            <a:off x="609600" y="2057400"/>
            <a:ext cx="1588" cy="381000"/>
          </a:xfrm>
          <a:prstGeom prst="line">
            <a:avLst/>
          </a:prstGeom>
          <a:noFill/>
          <a:ln w="19080">
            <a:solidFill>
              <a:srgbClr val="000000"/>
            </a:solidFill>
            <a:miter lim="800000"/>
            <a:headEnd/>
            <a:tailEnd/>
          </a:ln>
          <a:effectLst/>
        </p:spPr>
        <p:txBody>
          <a:bodyPr/>
          <a:lstStyle/>
          <a:p>
            <a:endParaRPr lang="it-IT"/>
          </a:p>
        </p:txBody>
      </p:sp>
      <p:sp>
        <p:nvSpPr>
          <p:cNvPr id="102405" name="Text Box 5"/>
          <p:cNvSpPr txBox="1">
            <a:spLocks noChangeArrowheads="1"/>
          </p:cNvSpPr>
          <p:nvPr/>
        </p:nvSpPr>
        <p:spPr bwMode="auto">
          <a:xfrm>
            <a:off x="381000" y="2438400"/>
            <a:ext cx="1828800" cy="460375"/>
          </a:xfrm>
          <a:prstGeom prst="rect">
            <a:avLst/>
          </a:prstGeom>
          <a:solidFill>
            <a:srgbClr val="CCFFCC"/>
          </a:solidFill>
          <a:ln w="3816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Trattativa</a:t>
            </a:r>
            <a:r>
              <a:rPr lang="en-GB" b="1">
                <a:solidFill>
                  <a:srgbClr val="000000"/>
                </a:solidFill>
                <a:latin typeface="Times New Roman" pitchFamily="16" charset="0"/>
              </a:rPr>
              <a:t> </a:t>
            </a:r>
          </a:p>
        </p:txBody>
      </p:sp>
      <p:sp>
        <p:nvSpPr>
          <p:cNvPr id="102406" name="Line 6"/>
          <p:cNvSpPr>
            <a:spLocks noChangeShapeType="1"/>
          </p:cNvSpPr>
          <p:nvPr/>
        </p:nvSpPr>
        <p:spPr bwMode="auto">
          <a:xfrm>
            <a:off x="609600" y="2971800"/>
            <a:ext cx="12700" cy="228600"/>
          </a:xfrm>
          <a:prstGeom prst="line">
            <a:avLst/>
          </a:prstGeom>
          <a:noFill/>
          <a:ln w="19080">
            <a:solidFill>
              <a:srgbClr val="000000"/>
            </a:solidFill>
            <a:miter lim="800000"/>
            <a:headEnd/>
            <a:tailEnd/>
          </a:ln>
          <a:effectLst/>
        </p:spPr>
        <p:txBody>
          <a:bodyPr/>
          <a:lstStyle/>
          <a:p>
            <a:endParaRPr lang="it-IT"/>
          </a:p>
        </p:txBody>
      </p:sp>
      <p:sp>
        <p:nvSpPr>
          <p:cNvPr id="102407" name="Text Box 7"/>
          <p:cNvSpPr txBox="1">
            <a:spLocks noChangeArrowheads="1"/>
          </p:cNvSpPr>
          <p:nvPr/>
        </p:nvSpPr>
        <p:spPr bwMode="auto">
          <a:xfrm>
            <a:off x="304800" y="3200400"/>
            <a:ext cx="8305800" cy="336550"/>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Partecipa come soggetto necessario, diverso ma di pari dignità negoziale rispetto alle OO.SS. </a:t>
            </a:r>
          </a:p>
        </p:txBody>
      </p:sp>
      <p:sp>
        <p:nvSpPr>
          <p:cNvPr id="102408" name="Line 8"/>
          <p:cNvSpPr>
            <a:spLocks noChangeShapeType="1"/>
          </p:cNvSpPr>
          <p:nvPr/>
        </p:nvSpPr>
        <p:spPr bwMode="auto">
          <a:xfrm>
            <a:off x="685800" y="3581400"/>
            <a:ext cx="1588" cy="381000"/>
          </a:xfrm>
          <a:prstGeom prst="line">
            <a:avLst/>
          </a:prstGeom>
          <a:noFill/>
          <a:ln w="19080">
            <a:solidFill>
              <a:srgbClr val="000000"/>
            </a:solidFill>
            <a:miter lim="800000"/>
            <a:headEnd/>
            <a:tailEnd/>
          </a:ln>
          <a:effectLst/>
        </p:spPr>
        <p:txBody>
          <a:bodyPr/>
          <a:lstStyle/>
          <a:p>
            <a:endParaRPr lang="it-IT"/>
          </a:p>
        </p:txBody>
      </p:sp>
      <p:sp>
        <p:nvSpPr>
          <p:cNvPr id="102409" name="Text Box 9"/>
          <p:cNvSpPr txBox="1">
            <a:spLocks noChangeArrowheads="1"/>
          </p:cNvSpPr>
          <p:nvPr/>
        </p:nvSpPr>
        <p:spPr bwMode="auto">
          <a:xfrm>
            <a:off x="368300" y="3968750"/>
            <a:ext cx="8305800" cy="336550"/>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Rispetta i principi di correttezza, trasparenza, buona fede e responsabilità. </a:t>
            </a:r>
          </a:p>
        </p:txBody>
      </p:sp>
      <p:sp>
        <p:nvSpPr>
          <p:cNvPr id="102410" name="Line 10"/>
          <p:cNvSpPr>
            <a:spLocks noChangeShapeType="1"/>
          </p:cNvSpPr>
          <p:nvPr/>
        </p:nvSpPr>
        <p:spPr bwMode="auto">
          <a:xfrm>
            <a:off x="685800" y="4343400"/>
            <a:ext cx="1588" cy="381000"/>
          </a:xfrm>
          <a:prstGeom prst="line">
            <a:avLst/>
          </a:prstGeom>
          <a:noFill/>
          <a:ln w="19080">
            <a:solidFill>
              <a:srgbClr val="000000"/>
            </a:solidFill>
            <a:miter lim="800000"/>
            <a:headEnd/>
            <a:tailEnd/>
          </a:ln>
          <a:effectLst/>
        </p:spPr>
        <p:txBody>
          <a:bodyPr/>
          <a:lstStyle/>
          <a:p>
            <a:endParaRPr lang="it-IT"/>
          </a:p>
        </p:txBody>
      </p:sp>
      <p:sp>
        <p:nvSpPr>
          <p:cNvPr id="102411" name="Text Box 11"/>
          <p:cNvSpPr txBox="1">
            <a:spLocks noChangeArrowheads="1"/>
          </p:cNvSpPr>
          <p:nvPr/>
        </p:nvSpPr>
        <p:spPr bwMode="auto">
          <a:xfrm>
            <a:off x="381000" y="4724400"/>
            <a:ext cx="8305800" cy="336550"/>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In caso di tavoli separati, dovrà essere necessariamente convocata su entrambi.</a:t>
            </a:r>
          </a:p>
        </p:txBody>
      </p:sp>
      <p:sp>
        <p:nvSpPr>
          <p:cNvPr id="102412" name="Line 12"/>
          <p:cNvSpPr>
            <a:spLocks noChangeShapeType="1"/>
          </p:cNvSpPr>
          <p:nvPr/>
        </p:nvSpPr>
        <p:spPr bwMode="auto">
          <a:xfrm>
            <a:off x="685800" y="5105400"/>
            <a:ext cx="1588" cy="304800"/>
          </a:xfrm>
          <a:prstGeom prst="line">
            <a:avLst/>
          </a:prstGeom>
          <a:noFill/>
          <a:ln w="19080">
            <a:solidFill>
              <a:srgbClr val="000000"/>
            </a:solidFill>
            <a:miter lim="800000"/>
            <a:headEnd/>
            <a:tailEnd/>
          </a:ln>
          <a:effectLst/>
        </p:spPr>
        <p:txBody>
          <a:bodyPr/>
          <a:lstStyle/>
          <a:p>
            <a:endParaRPr lang="it-IT"/>
          </a:p>
        </p:txBody>
      </p:sp>
      <p:sp>
        <p:nvSpPr>
          <p:cNvPr id="102413" name="Text Box 13"/>
          <p:cNvSpPr txBox="1">
            <a:spLocks noChangeArrowheads="1"/>
          </p:cNvSpPr>
          <p:nvPr/>
        </p:nvSpPr>
        <p:spPr bwMode="auto">
          <a:xfrm>
            <a:off x="381000" y="6248400"/>
            <a:ext cx="8305800" cy="336550"/>
          </a:xfrm>
          <a:prstGeom prst="rect">
            <a:avLst/>
          </a:prstGeom>
          <a:noFill/>
          <a:ln w="3816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E’ necessario il parere favorevole della maggioranza dei componenti.</a:t>
            </a:r>
          </a:p>
        </p:txBody>
      </p:sp>
      <p:sp>
        <p:nvSpPr>
          <p:cNvPr id="102414" name="Text Box 14"/>
          <p:cNvSpPr txBox="1">
            <a:spLocks noChangeArrowheads="1"/>
          </p:cNvSpPr>
          <p:nvPr/>
        </p:nvSpPr>
        <p:spPr bwMode="auto">
          <a:xfrm>
            <a:off x="381000" y="5410200"/>
            <a:ext cx="2057400" cy="460375"/>
          </a:xfrm>
          <a:prstGeom prst="rect">
            <a:avLst/>
          </a:prstGeom>
          <a:solidFill>
            <a:srgbClr val="CCFFCC"/>
          </a:solidFill>
          <a:ln w="3816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Sottoscrizione</a:t>
            </a:r>
            <a:r>
              <a:rPr lang="en-GB" b="1">
                <a:solidFill>
                  <a:srgbClr val="000000"/>
                </a:solidFill>
                <a:latin typeface="Times New Roman" pitchFamily="16" charset="0"/>
              </a:rPr>
              <a:t> </a:t>
            </a:r>
          </a:p>
        </p:txBody>
      </p:sp>
      <p:sp>
        <p:nvSpPr>
          <p:cNvPr id="102415" name="Line 15"/>
          <p:cNvSpPr>
            <a:spLocks noChangeShapeType="1"/>
          </p:cNvSpPr>
          <p:nvPr/>
        </p:nvSpPr>
        <p:spPr bwMode="auto">
          <a:xfrm>
            <a:off x="685800" y="5943600"/>
            <a:ext cx="1588" cy="304800"/>
          </a:xfrm>
          <a:prstGeom prst="line">
            <a:avLst/>
          </a:prstGeom>
          <a:noFill/>
          <a:ln w="19080">
            <a:solidFill>
              <a:srgbClr val="000000"/>
            </a:solidFill>
            <a:miter lim="800000"/>
            <a:headEnd/>
            <a:tailEnd/>
          </a:ln>
          <a:effectLst/>
        </p:spPr>
        <p:txBody>
          <a:bodyPr/>
          <a:lstStyle/>
          <a:p>
            <a:endParaRPr lang="it-IT"/>
          </a:p>
        </p:txBody>
      </p:sp>
      <p:graphicFrame>
        <p:nvGraphicFramePr>
          <p:cNvPr id="102416" name="Object 16"/>
          <p:cNvGraphicFramePr>
            <a:graphicFrameLocks noChangeAspect="1"/>
          </p:cNvGraphicFramePr>
          <p:nvPr/>
        </p:nvGraphicFramePr>
        <p:xfrm>
          <a:off x="6781800" y="5334000"/>
          <a:ext cx="1820863" cy="876300"/>
        </p:xfrm>
        <a:graphic>
          <a:graphicData uri="http://schemas.openxmlformats.org/presentationml/2006/ole">
            <p:oleObj spid="_x0000_s102416" r:id="rId4" imgW="1821240" imgH="876600" progId="">
              <p:embed/>
            </p:oleObj>
          </a:graphicData>
        </a:graphic>
      </p:graphicFrame>
      <p:pic>
        <p:nvPicPr>
          <p:cNvPr id="102417" name="Picture 17"/>
          <p:cNvPicPr>
            <a:picLocks noChangeAspect="1" noChangeArrowheads="1"/>
          </p:cNvPicPr>
          <p:nvPr/>
        </p:nvPicPr>
        <p:blipFill>
          <a:blip r:embed="rId5" cstate="print"/>
          <a:srcRect/>
          <a:stretch>
            <a:fillRect/>
          </a:stretch>
        </p:blipFill>
        <p:spPr bwMode="auto">
          <a:xfrm>
            <a:off x="6858000" y="2286000"/>
            <a:ext cx="1752600" cy="6858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4"/>
          <p:cNvSpPr>
            <a:spLocks noGrp="1"/>
          </p:cNvSpPr>
          <p:nvPr>
            <p:ph type="sldNum" idx="12"/>
          </p:nvPr>
        </p:nvSpPr>
        <p:spPr/>
        <p:txBody>
          <a:bodyPr/>
          <a:lstStyle/>
          <a:p>
            <a:fld id="{C1DDEB2D-162F-44DB-9F11-F1CD6AD748AB}" type="slidenum">
              <a:rPr lang="en-GB"/>
              <a:pPr/>
              <a:t>51</a:t>
            </a:fld>
            <a:endParaRPr lang="en-GB"/>
          </a:p>
        </p:txBody>
      </p:sp>
      <p:sp>
        <p:nvSpPr>
          <p:cNvPr id="103425" name="Text Box 1"/>
          <p:cNvSpPr txBox="1">
            <a:spLocks noChangeArrowheads="1"/>
          </p:cNvSpPr>
          <p:nvPr/>
        </p:nvSpPr>
        <p:spPr bwMode="auto">
          <a:xfrm>
            <a:off x="152400" y="1143000"/>
            <a:ext cx="8686800" cy="6096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PREROGATIVE SINDACALI DELLA RSU</a:t>
            </a:r>
          </a:p>
        </p:txBody>
      </p:sp>
      <p:sp>
        <p:nvSpPr>
          <p:cNvPr id="103426" name="Text Box 2"/>
          <p:cNvSpPr txBox="1">
            <a:spLocks noChangeArrowheads="1"/>
          </p:cNvSpPr>
          <p:nvPr/>
        </p:nvSpPr>
        <p:spPr bwMode="auto">
          <a:xfrm>
            <a:off x="1066800" y="2438400"/>
            <a:ext cx="5943600" cy="1905000"/>
          </a:xfrm>
          <a:prstGeom prst="rect">
            <a:avLst/>
          </a:prstGeom>
          <a:noFill/>
          <a:ln w="9525">
            <a:noFill/>
            <a:round/>
            <a:headEnd/>
            <a:tailEnd/>
          </a:ln>
          <a:effectLst/>
        </p:spPr>
        <p:txBody>
          <a:bodyPr lIns="90000" tIns="46800" rIns="90000" bIns="46800"/>
          <a:lstStyle/>
          <a:p>
            <a:pP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la RSU, al pari delle OO.SS. Rappresentative gode di una tutela privilegiata, che si sostanzia nel:</a:t>
            </a:r>
          </a:p>
        </p:txBody>
      </p:sp>
      <p:sp>
        <p:nvSpPr>
          <p:cNvPr id="103427" name="AutoShape 3"/>
          <p:cNvSpPr>
            <a:spLocks noChangeArrowheads="1"/>
          </p:cNvSpPr>
          <p:nvPr/>
        </p:nvSpPr>
        <p:spPr bwMode="auto">
          <a:xfrm>
            <a:off x="1066800" y="2209800"/>
            <a:ext cx="4876800" cy="1828800"/>
          </a:xfrm>
          <a:prstGeom prst="foldedCorner">
            <a:avLst>
              <a:gd name="adj" fmla="val 12500"/>
            </a:avLst>
          </a:prstGeom>
          <a:noFill/>
          <a:ln w="25560">
            <a:solidFill>
              <a:srgbClr val="000000"/>
            </a:solidFill>
            <a:miter lim="800000"/>
            <a:headEnd/>
            <a:tailEnd/>
          </a:ln>
          <a:effectLst>
            <a:outerShdw dist="28497" dir="17774481" algn="ctr" rotWithShape="0">
              <a:srgbClr val="808080"/>
            </a:outerShdw>
          </a:effectLst>
        </p:spPr>
        <p:txBody>
          <a:bodyPr wrap="none" anchor="ctr"/>
          <a:lstStyle/>
          <a:p>
            <a:endParaRPr lang="it-IT"/>
          </a:p>
        </p:txBody>
      </p:sp>
      <p:sp>
        <p:nvSpPr>
          <p:cNvPr id="103428" name="AutoShape 4"/>
          <p:cNvSpPr>
            <a:spLocks noChangeArrowheads="1"/>
          </p:cNvSpPr>
          <p:nvPr/>
        </p:nvSpPr>
        <p:spPr bwMode="auto">
          <a:xfrm>
            <a:off x="152400" y="2514600"/>
            <a:ext cx="685800" cy="3657600"/>
          </a:xfrm>
          <a:prstGeom prst="curvedRightArrow">
            <a:avLst>
              <a:gd name="adj1" fmla="val 46667"/>
              <a:gd name="adj2" fmla="val 213333"/>
              <a:gd name="adj3" fmla="val 33333"/>
            </a:avLst>
          </a:prstGeom>
          <a:solidFill>
            <a:srgbClr val="008000"/>
          </a:solidFill>
          <a:ln w="9360">
            <a:solidFill>
              <a:srgbClr val="000000"/>
            </a:solidFill>
            <a:miter lim="800000"/>
            <a:headEnd/>
            <a:tailEnd/>
          </a:ln>
          <a:effectLst/>
        </p:spPr>
        <p:txBody>
          <a:bodyPr wrap="none" anchor="ctr"/>
          <a:lstStyle/>
          <a:p>
            <a:endParaRPr lang="it-IT"/>
          </a:p>
        </p:txBody>
      </p:sp>
      <p:sp>
        <p:nvSpPr>
          <p:cNvPr id="103429" name="Text Box 5"/>
          <p:cNvSpPr txBox="1">
            <a:spLocks noChangeArrowheads="1"/>
          </p:cNvSpPr>
          <p:nvPr/>
        </p:nvSpPr>
        <p:spPr bwMode="auto">
          <a:xfrm>
            <a:off x="990600" y="4572000"/>
            <a:ext cx="7391400" cy="2093913"/>
          </a:xfrm>
          <a:prstGeom prst="rect">
            <a:avLst/>
          </a:prstGeom>
          <a:noFill/>
          <a:ln w="1908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Diritto ai permessi retribuiti e non retribuiti (esclusi i permessi ex art. 11 CCNQ 7/8/98);</a:t>
            </a:r>
          </a:p>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Diritto di indire l’assemblea dei lavoratori;</a:t>
            </a:r>
          </a:p>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Diritto ai locali;</a:t>
            </a:r>
          </a:p>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Diritto di affissione.</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4"/>
          <p:cNvSpPr>
            <a:spLocks noGrp="1"/>
          </p:cNvSpPr>
          <p:nvPr>
            <p:ph type="sldNum" idx="12"/>
          </p:nvPr>
        </p:nvSpPr>
        <p:spPr/>
        <p:txBody>
          <a:bodyPr/>
          <a:lstStyle/>
          <a:p>
            <a:fld id="{A453FEF6-C120-4FD1-B676-AD71CF93DEA7}" type="slidenum">
              <a:rPr lang="en-GB"/>
              <a:pPr/>
              <a:t>52</a:t>
            </a:fld>
            <a:endParaRPr lang="en-GB"/>
          </a:p>
        </p:txBody>
      </p:sp>
      <p:sp>
        <p:nvSpPr>
          <p:cNvPr id="104449" name="Text Box 1"/>
          <p:cNvSpPr txBox="1">
            <a:spLocks noChangeArrowheads="1"/>
          </p:cNvSpPr>
          <p:nvPr/>
        </p:nvSpPr>
        <p:spPr bwMode="auto">
          <a:xfrm>
            <a:off x="152400" y="1143000"/>
            <a:ext cx="8686800" cy="609600"/>
          </a:xfrm>
          <a:prstGeom prst="rect">
            <a:avLst/>
          </a:prstGeom>
          <a:solidFill>
            <a:srgbClr val="FFCC00"/>
          </a:solidFill>
          <a:ln w="9525">
            <a:noFill/>
            <a:round/>
            <a:headEnd/>
            <a:tailEnd/>
          </a:ln>
          <a:effectLst/>
        </p:spPr>
        <p:txBody>
          <a:bodyPr lIns="90000" tIns="46800" rIns="90000" bIns="46800"/>
          <a:lstStyle/>
          <a:p>
            <a:pPr algn="ctr">
              <a:spcBef>
                <a:spcPts val="22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99"/>
                </a:solidFill>
                <a:latin typeface="Times New Roman" pitchFamily="16" charset="0"/>
              </a:rPr>
              <a:t>LOCALI E AFFISSIONE</a:t>
            </a:r>
          </a:p>
        </p:txBody>
      </p:sp>
      <p:sp>
        <p:nvSpPr>
          <p:cNvPr id="104450" name="Text Box 2"/>
          <p:cNvSpPr txBox="1">
            <a:spLocks noChangeArrowheads="1"/>
          </p:cNvSpPr>
          <p:nvPr/>
        </p:nvSpPr>
        <p:spPr bwMode="auto">
          <a:xfrm>
            <a:off x="1066800" y="2438400"/>
            <a:ext cx="6019800" cy="1981200"/>
          </a:xfrm>
          <a:prstGeom prst="rect">
            <a:avLst/>
          </a:prstGeom>
          <a:noFill/>
          <a:ln w="9525">
            <a:noFill/>
            <a:round/>
            <a:headEnd/>
            <a:tailEnd/>
          </a:ln>
          <a:effectLst/>
        </p:spPr>
        <p:txBody>
          <a:bodyPr lIns="90000" tIns="46800" rIns="90000" bIns="46800"/>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AFFISSIONE: </a:t>
            </a:r>
            <a:r>
              <a:rPr lang="en-GB" sz="2000" b="1">
                <a:solidFill>
                  <a:srgbClr val="000000"/>
                </a:solidFill>
                <a:latin typeface="Times New Roman" pitchFamily="16" charset="0"/>
              </a:rPr>
              <a:t>Prerogativa riconosciuta alla RSU unitariamente intesa e non ai suoi singoli componenti, che ha pertanto diritto ad un unico spazio. </a:t>
            </a:r>
          </a:p>
        </p:txBody>
      </p:sp>
      <p:sp>
        <p:nvSpPr>
          <p:cNvPr id="104451" name="AutoShape 3"/>
          <p:cNvSpPr>
            <a:spLocks noChangeArrowheads="1"/>
          </p:cNvSpPr>
          <p:nvPr/>
        </p:nvSpPr>
        <p:spPr bwMode="auto">
          <a:xfrm>
            <a:off x="1066800" y="2362200"/>
            <a:ext cx="5943600" cy="1981200"/>
          </a:xfrm>
          <a:prstGeom prst="foldedCorner">
            <a:avLst>
              <a:gd name="adj" fmla="val 12500"/>
            </a:avLst>
          </a:prstGeom>
          <a:noFill/>
          <a:ln w="25560">
            <a:solidFill>
              <a:srgbClr val="000000"/>
            </a:solidFill>
            <a:miter lim="800000"/>
            <a:headEnd/>
            <a:tailEnd/>
          </a:ln>
          <a:effectLst>
            <a:outerShdw dist="28497" dir="17774481" algn="ctr" rotWithShape="0">
              <a:srgbClr val="808080"/>
            </a:outerShdw>
          </a:effectLst>
        </p:spPr>
        <p:txBody>
          <a:bodyPr wrap="none" anchor="ctr"/>
          <a:lstStyle/>
          <a:p>
            <a:endParaRPr lang="it-IT"/>
          </a:p>
        </p:txBody>
      </p:sp>
      <p:sp>
        <p:nvSpPr>
          <p:cNvPr id="104452" name="AutoShape 4"/>
          <p:cNvSpPr>
            <a:spLocks noChangeArrowheads="1"/>
          </p:cNvSpPr>
          <p:nvPr/>
        </p:nvSpPr>
        <p:spPr bwMode="auto">
          <a:xfrm>
            <a:off x="1092200" y="4648200"/>
            <a:ext cx="5943600" cy="1981200"/>
          </a:xfrm>
          <a:prstGeom prst="foldedCorner">
            <a:avLst>
              <a:gd name="adj" fmla="val 12500"/>
            </a:avLst>
          </a:prstGeom>
          <a:noFill/>
          <a:ln w="25560">
            <a:solidFill>
              <a:srgbClr val="000000"/>
            </a:solidFill>
            <a:miter lim="800000"/>
            <a:headEnd/>
            <a:tailEnd/>
          </a:ln>
          <a:effectLst>
            <a:outerShdw dist="28497" dir="17774481" algn="ctr" rotWithShape="0">
              <a:srgbClr val="808080"/>
            </a:outerShdw>
          </a:effectLst>
        </p:spPr>
        <p:txBody>
          <a:bodyPr wrap="none" anchor="ctr"/>
          <a:lstStyle/>
          <a:p>
            <a:endParaRPr lang="it-IT"/>
          </a:p>
        </p:txBody>
      </p:sp>
      <p:sp>
        <p:nvSpPr>
          <p:cNvPr id="104453" name="Text Box 5"/>
          <p:cNvSpPr txBox="1">
            <a:spLocks noChangeArrowheads="1"/>
          </p:cNvSpPr>
          <p:nvPr/>
        </p:nvSpPr>
        <p:spPr bwMode="auto">
          <a:xfrm>
            <a:off x="1295400" y="4800600"/>
            <a:ext cx="5562600" cy="366713"/>
          </a:xfrm>
          <a:prstGeom prst="rect">
            <a:avLst/>
          </a:prstGeom>
          <a:noFill/>
          <a:ln w="9525">
            <a:noFill/>
            <a:round/>
            <a:headEnd/>
            <a:tailEnd/>
          </a:ln>
          <a:effectLst/>
        </p:spPr>
        <p:txBody>
          <a:bodyPr wrap="none" anchor="ctr"/>
          <a:lstStyle/>
          <a:p>
            <a:endParaRPr lang="it-IT"/>
          </a:p>
        </p:txBody>
      </p:sp>
      <p:sp>
        <p:nvSpPr>
          <p:cNvPr id="104454" name="Text Box 6"/>
          <p:cNvSpPr txBox="1">
            <a:spLocks noChangeArrowheads="1"/>
          </p:cNvSpPr>
          <p:nvPr/>
        </p:nvSpPr>
        <p:spPr bwMode="auto">
          <a:xfrm>
            <a:off x="1219200" y="4876800"/>
            <a:ext cx="5867400" cy="1069975"/>
          </a:xfrm>
          <a:prstGeom prst="rect">
            <a:avLst/>
          </a:prstGeom>
          <a:noFill/>
          <a:ln w="9525">
            <a:noFill/>
            <a:round/>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LOCALI:</a:t>
            </a:r>
            <a:r>
              <a:rPr lang="en-GB" b="1">
                <a:solidFill>
                  <a:srgbClr val="000000"/>
                </a:solidFill>
                <a:latin typeface="Times New Roman" pitchFamily="16" charset="0"/>
              </a:rPr>
              <a:t> </a:t>
            </a:r>
            <a:r>
              <a:rPr lang="en-GB" sz="2000" b="1">
                <a:solidFill>
                  <a:srgbClr val="000000"/>
                </a:solidFill>
                <a:latin typeface="Times New Roman" pitchFamily="16" charset="0"/>
              </a:rPr>
              <a:t>Prerogativa riconosciuta alla RSU unitariamente intesa, di disporre di un unico locale per lo svolgimento della sua attività istituzionale.</a:t>
            </a:r>
          </a:p>
        </p:txBody>
      </p:sp>
      <p:sp>
        <p:nvSpPr>
          <p:cNvPr id="104455" name="Text Box 7"/>
          <p:cNvSpPr txBox="1">
            <a:spLocks noChangeArrowheads="1"/>
          </p:cNvSpPr>
          <p:nvPr/>
        </p:nvSpPr>
        <p:spPr bwMode="auto">
          <a:xfrm>
            <a:off x="7239000" y="6324600"/>
            <a:ext cx="1600200" cy="579438"/>
          </a:xfrm>
          <a:prstGeom prst="rect">
            <a:avLst/>
          </a:prstGeom>
          <a:noFill/>
          <a:ln w="9525">
            <a:noFill/>
            <a:round/>
            <a:headEnd/>
            <a:tailEnd/>
          </a:ln>
          <a:effectLst/>
        </p:spPr>
        <p:txBody>
          <a:bodyPr wrap="none" anchor="ct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4"/>
          <p:cNvSpPr>
            <a:spLocks noGrp="1"/>
          </p:cNvSpPr>
          <p:nvPr>
            <p:ph type="sldNum" idx="12"/>
          </p:nvPr>
        </p:nvSpPr>
        <p:spPr/>
        <p:txBody>
          <a:bodyPr/>
          <a:lstStyle/>
          <a:p>
            <a:fld id="{AB41759C-F7C9-456A-B4D1-9E423B1FED11}" type="slidenum">
              <a:rPr lang="en-GB"/>
              <a:pPr/>
              <a:t>53</a:t>
            </a:fld>
            <a:endParaRPr lang="en-GB"/>
          </a:p>
        </p:txBody>
      </p:sp>
      <p:sp>
        <p:nvSpPr>
          <p:cNvPr id="105473" name="Text Box 1"/>
          <p:cNvSpPr txBox="1">
            <a:spLocks noChangeArrowheads="1"/>
          </p:cNvSpPr>
          <p:nvPr/>
        </p:nvSpPr>
        <p:spPr bwMode="auto">
          <a:xfrm>
            <a:off x="0" y="1295400"/>
            <a:ext cx="9144000" cy="9144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RSU- DIRITTO DI INDIRE ASSEMBLEA  </a:t>
            </a:r>
          </a:p>
        </p:txBody>
      </p:sp>
      <p:sp>
        <p:nvSpPr>
          <p:cNvPr id="105474" name="Text Box 2"/>
          <p:cNvSpPr txBox="1">
            <a:spLocks noChangeArrowheads="1"/>
          </p:cNvSpPr>
          <p:nvPr/>
        </p:nvSpPr>
        <p:spPr bwMode="auto">
          <a:xfrm>
            <a:off x="152400" y="3352800"/>
            <a:ext cx="3200400" cy="825500"/>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Spetta alla RSU unitariamente intesa</a:t>
            </a:r>
          </a:p>
        </p:txBody>
      </p:sp>
      <p:sp>
        <p:nvSpPr>
          <p:cNvPr id="105475" name="Text Box 3"/>
          <p:cNvSpPr txBox="1">
            <a:spLocks noChangeArrowheads="1"/>
          </p:cNvSpPr>
          <p:nvPr/>
        </p:nvSpPr>
        <p:spPr bwMode="auto">
          <a:xfrm>
            <a:off x="5194300" y="3200400"/>
            <a:ext cx="3886200" cy="1008063"/>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 singoli componenti presentano la richiesta in nome e per conto della RSU</a:t>
            </a:r>
          </a:p>
        </p:txBody>
      </p:sp>
      <p:sp>
        <p:nvSpPr>
          <p:cNvPr id="105476" name="Line 4"/>
          <p:cNvSpPr>
            <a:spLocks noChangeShapeType="1"/>
          </p:cNvSpPr>
          <p:nvPr/>
        </p:nvSpPr>
        <p:spPr bwMode="auto">
          <a:xfrm>
            <a:off x="1295400" y="2209800"/>
            <a:ext cx="1588" cy="1143000"/>
          </a:xfrm>
          <a:prstGeom prst="line">
            <a:avLst/>
          </a:prstGeom>
          <a:noFill/>
          <a:ln w="19080">
            <a:solidFill>
              <a:srgbClr val="000000"/>
            </a:solidFill>
            <a:miter lim="800000"/>
            <a:headEnd/>
            <a:tailEnd/>
          </a:ln>
          <a:effectLst/>
        </p:spPr>
        <p:txBody>
          <a:bodyPr/>
          <a:lstStyle/>
          <a:p>
            <a:endParaRPr lang="it-IT"/>
          </a:p>
        </p:txBody>
      </p:sp>
      <p:sp>
        <p:nvSpPr>
          <p:cNvPr id="105477" name="AutoShape 5"/>
          <p:cNvSpPr>
            <a:spLocks noChangeArrowheads="1"/>
          </p:cNvSpPr>
          <p:nvPr/>
        </p:nvSpPr>
        <p:spPr bwMode="auto">
          <a:xfrm>
            <a:off x="3403600" y="3505200"/>
            <a:ext cx="1752600" cy="381000"/>
          </a:xfrm>
          <a:prstGeom prst="rightArrow">
            <a:avLst>
              <a:gd name="adj1" fmla="val 50000"/>
              <a:gd name="adj2" fmla="val 115000"/>
            </a:avLst>
          </a:prstGeom>
          <a:solidFill>
            <a:srgbClr val="339966"/>
          </a:solidFill>
          <a:ln w="19080">
            <a:solidFill>
              <a:srgbClr val="000000"/>
            </a:solidFill>
            <a:miter lim="800000"/>
            <a:headEnd/>
            <a:tailEnd/>
          </a:ln>
          <a:effectLst/>
        </p:spPr>
        <p:txBody>
          <a:bodyPr wrap="none" anchor="ctr"/>
          <a:lstStyle/>
          <a:p>
            <a:endParaRPr lang="it-IT"/>
          </a:p>
        </p:txBody>
      </p:sp>
      <p:sp>
        <p:nvSpPr>
          <p:cNvPr id="105478" name="Rectangle 6"/>
          <p:cNvSpPr>
            <a:spLocks noChangeArrowheads="1"/>
          </p:cNvSpPr>
          <p:nvPr/>
        </p:nvSpPr>
        <p:spPr bwMode="auto">
          <a:xfrm>
            <a:off x="304800" y="4762500"/>
            <a:ext cx="8686800" cy="1797050"/>
          </a:xfrm>
          <a:prstGeom prst="rect">
            <a:avLst/>
          </a:prstGeom>
          <a:noFill/>
          <a:ln w="28440">
            <a:solidFill>
              <a:srgbClr val="000000"/>
            </a:solidFill>
            <a:prstDash val="sysDot"/>
            <a:miter lim="800000"/>
            <a:headEnd/>
            <a:tailEnd/>
          </a:ln>
          <a:effectLst/>
        </p:spPr>
        <p:txBody>
          <a:bodyPr lIns="90000" tIns="46800" rIns="90000" bIns="4680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0000"/>
                </a:solidFill>
                <a:cs typeface="Times New Roman" pitchFamily="16" charset="0"/>
              </a:rPr>
              <a:t>“ </a:t>
            </a:r>
            <a:r>
              <a:rPr lang="en-GB" sz="1600" b="1" i="1">
                <a:solidFill>
                  <a:srgbClr val="000000"/>
                </a:solidFill>
                <a:latin typeface="Times New Roman" pitchFamily="16" charset="0"/>
                <a:cs typeface="Times New Roman" pitchFamily="16" charset="0"/>
              </a:rPr>
              <a:t>L’ art. 2, secondo comma, del contratto collettivo nazionale quadro sulle modalità di utilizzo dei distacchi, aspettative e permessi, e delle altre prerogative sindacali, per il personale dei comparti delle pubbliche amministrazioni stipulato il 7 agosto 1998,  si interpreta nel senso che il diritto di indire assemblee dei dipendenti spetta alla RSU quale organismo elettivo unitariamente inteso e a struttura collegiale, che assume ogni decisione secondo il regolamento eventualmente adottato o, in mancanza, a maggioranza dei componenti e non per volontà dei singoli componenti della stessa RSU</a:t>
            </a:r>
            <a:r>
              <a:rPr lang="en-GB" sz="1600" b="1">
                <a:solidFill>
                  <a:srgbClr val="000000"/>
                </a:solidFill>
                <a:latin typeface="Times New Roman" pitchFamily="16" charset="0"/>
                <a:cs typeface="Times New Roman" pitchFamily="16" charset="0"/>
              </a:rPr>
              <a:t>”( Cass., sez.lav. N.3072/2005 ).</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p:cNvSpPr>
            <a:spLocks noGrp="1"/>
          </p:cNvSpPr>
          <p:nvPr>
            <p:ph type="sldNum" idx="12"/>
          </p:nvPr>
        </p:nvSpPr>
        <p:spPr/>
        <p:txBody>
          <a:bodyPr/>
          <a:lstStyle/>
          <a:p>
            <a:fld id="{BB7AC572-5480-4BA0-9489-9D02CB4644F7}" type="slidenum">
              <a:rPr lang="en-GB"/>
              <a:pPr/>
              <a:t>54</a:t>
            </a:fld>
            <a:endParaRPr lang="en-GB"/>
          </a:p>
        </p:txBody>
      </p:sp>
      <p:sp>
        <p:nvSpPr>
          <p:cNvPr id="106497" name="Text Box 1"/>
          <p:cNvSpPr txBox="1">
            <a:spLocks noChangeArrowheads="1"/>
          </p:cNvSpPr>
          <p:nvPr/>
        </p:nvSpPr>
        <p:spPr bwMode="auto">
          <a:xfrm>
            <a:off x="304800" y="1524000"/>
            <a:ext cx="8534400" cy="6858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LO SCIOPERO NEL PUBBLICO IMPIEGO</a:t>
            </a:r>
          </a:p>
        </p:txBody>
      </p:sp>
      <p:sp>
        <p:nvSpPr>
          <p:cNvPr id="106498" name="Text Box 2"/>
          <p:cNvSpPr txBox="1">
            <a:spLocks noChangeArrowheads="1"/>
          </p:cNvSpPr>
          <p:nvPr/>
        </p:nvSpPr>
        <p:spPr bwMode="auto">
          <a:xfrm>
            <a:off x="2057400" y="3581400"/>
            <a:ext cx="4953000" cy="1998663"/>
          </a:xfrm>
          <a:prstGeom prst="rect">
            <a:avLst/>
          </a:prstGeom>
          <a:noFill/>
          <a:ln w="9525">
            <a:noFill/>
            <a:round/>
            <a:headEnd/>
            <a:tailEnd/>
          </a:ln>
          <a:effectLst/>
        </p:spPr>
        <p:txBody>
          <a:bodyPr lIns="90000" tIns="46800" rIns="90000" bIns="46800">
            <a:spAutoFit/>
          </a:bodyPr>
          <a:lstStyle/>
          <a:p>
            <a:pPr algn="ctr">
              <a:spcBef>
                <a:spcPts val="17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00"/>
                </a:solidFill>
                <a:latin typeface="Times New Roman" pitchFamily="16" charset="0"/>
              </a:rPr>
              <a:t>Diritto di sciopero</a:t>
            </a:r>
          </a:p>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 =</a:t>
            </a:r>
          </a:p>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Diritto riconosciuto dall’art. 40 della  Costituzione. </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egnaposto numero diapositiva 4"/>
          <p:cNvSpPr>
            <a:spLocks noGrp="1"/>
          </p:cNvSpPr>
          <p:nvPr>
            <p:ph type="sldNum" idx="12"/>
          </p:nvPr>
        </p:nvSpPr>
        <p:spPr/>
        <p:txBody>
          <a:bodyPr/>
          <a:lstStyle/>
          <a:p>
            <a:fld id="{7F7C3F42-F49A-4CAF-B070-9D8751AB4B2D}" type="slidenum">
              <a:rPr lang="en-GB"/>
              <a:pPr/>
              <a:t>55</a:t>
            </a:fld>
            <a:endParaRPr lang="en-GB"/>
          </a:p>
        </p:txBody>
      </p:sp>
      <p:sp>
        <p:nvSpPr>
          <p:cNvPr id="107521" name="Text Box 1"/>
          <p:cNvSpPr txBox="1">
            <a:spLocks noChangeArrowheads="1"/>
          </p:cNvSpPr>
          <p:nvPr/>
        </p:nvSpPr>
        <p:spPr bwMode="auto">
          <a:xfrm>
            <a:off x="228600" y="1524000"/>
            <a:ext cx="8763000" cy="11430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LO SCIOPERO NEL PUBBLICO IMPIEGO FONTI</a:t>
            </a:r>
          </a:p>
        </p:txBody>
      </p:sp>
      <p:sp>
        <p:nvSpPr>
          <p:cNvPr id="107522" name="Text Box 2"/>
          <p:cNvSpPr txBox="1">
            <a:spLocks noChangeArrowheads="1"/>
          </p:cNvSpPr>
          <p:nvPr/>
        </p:nvSpPr>
        <p:spPr bwMode="auto">
          <a:xfrm>
            <a:off x="304800" y="3962400"/>
            <a:ext cx="3429000" cy="825500"/>
          </a:xfrm>
          <a:prstGeom prst="rect">
            <a:avLst/>
          </a:prstGeom>
          <a:solidFill>
            <a:srgbClr val="00CCFF"/>
          </a:solidFill>
          <a:ln w="3816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FONTI DEL DIRITTO DI SCIOPERO</a:t>
            </a:r>
          </a:p>
        </p:txBody>
      </p:sp>
      <p:sp>
        <p:nvSpPr>
          <p:cNvPr id="107523" name="Line 3"/>
          <p:cNvSpPr>
            <a:spLocks noChangeShapeType="1"/>
          </p:cNvSpPr>
          <p:nvPr/>
        </p:nvSpPr>
        <p:spPr bwMode="auto">
          <a:xfrm>
            <a:off x="3733800" y="4419600"/>
            <a:ext cx="609600" cy="1588"/>
          </a:xfrm>
          <a:prstGeom prst="line">
            <a:avLst/>
          </a:prstGeom>
          <a:noFill/>
          <a:ln w="25560">
            <a:solidFill>
              <a:srgbClr val="000000"/>
            </a:solidFill>
            <a:miter lim="800000"/>
            <a:headEnd/>
            <a:tailEnd/>
          </a:ln>
          <a:effectLst/>
        </p:spPr>
        <p:txBody>
          <a:bodyPr/>
          <a:lstStyle/>
          <a:p>
            <a:endParaRPr lang="it-IT"/>
          </a:p>
        </p:txBody>
      </p:sp>
      <p:sp>
        <p:nvSpPr>
          <p:cNvPr id="107524" name="Line 4"/>
          <p:cNvSpPr>
            <a:spLocks noChangeShapeType="1"/>
          </p:cNvSpPr>
          <p:nvPr/>
        </p:nvSpPr>
        <p:spPr bwMode="auto">
          <a:xfrm flipV="1">
            <a:off x="4343400" y="3576638"/>
            <a:ext cx="1588" cy="847725"/>
          </a:xfrm>
          <a:prstGeom prst="line">
            <a:avLst/>
          </a:prstGeom>
          <a:noFill/>
          <a:ln w="25560">
            <a:solidFill>
              <a:srgbClr val="000000"/>
            </a:solidFill>
            <a:miter lim="800000"/>
            <a:headEnd/>
            <a:tailEnd/>
          </a:ln>
          <a:effectLst/>
        </p:spPr>
        <p:txBody>
          <a:bodyPr/>
          <a:lstStyle/>
          <a:p>
            <a:endParaRPr lang="it-IT"/>
          </a:p>
        </p:txBody>
      </p:sp>
      <p:sp>
        <p:nvSpPr>
          <p:cNvPr id="107525" name="Line 5"/>
          <p:cNvSpPr>
            <a:spLocks noChangeShapeType="1"/>
          </p:cNvSpPr>
          <p:nvPr/>
        </p:nvSpPr>
        <p:spPr bwMode="auto">
          <a:xfrm>
            <a:off x="4343400" y="3581400"/>
            <a:ext cx="1066800" cy="1588"/>
          </a:xfrm>
          <a:prstGeom prst="line">
            <a:avLst/>
          </a:prstGeom>
          <a:noFill/>
          <a:ln w="25560">
            <a:solidFill>
              <a:srgbClr val="000000"/>
            </a:solidFill>
            <a:miter lim="800000"/>
            <a:headEnd/>
            <a:tailEnd/>
          </a:ln>
          <a:effectLst/>
        </p:spPr>
        <p:txBody>
          <a:bodyPr/>
          <a:lstStyle/>
          <a:p>
            <a:endParaRPr lang="it-IT"/>
          </a:p>
        </p:txBody>
      </p:sp>
      <p:sp>
        <p:nvSpPr>
          <p:cNvPr id="107526" name="Text Box 6"/>
          <p:cNvSpPr txBox="1">
            <a:spLocks noChangeArrowheads="1"/>
          </p:cNvSpPr>
          <p:nvPr/>
        </p:nvSpPr>
        <p:spPr bwMode="auto">
          <a:xfrm>
            <a:off x="5410200" y="3352800"/>
            <a:ext cx="3048000" cy="398463"/>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ART. 40 COST.</a:t>
            </a:r>
          </a:p>
        </p:txBody>
      </p:sp>
      <p:sp>
        <p:nvSpPr>
          <p:cNvPr id="107527" name="Line 7"/>
          <p:cNvSpPr>
            <a:spLocks noChangeShapeType="1"/>
          </p:cNvSpPr>
          <p:nvPr/>
        </p:nvSpPr>
        <p:spPr bwMode="auto">
          <a:xfrm>
            <a:off x="4343400" y="4419600"/>
            <a:ext cx="1066800" cy="1588"/>
          </a:xfrm>
          <a:prstGeom prst="line">
            <a:avLst/>
          </a:prstGeom>
          <a:noFill/>
          <a:ln w="25560">
            <a:solidFill>
              <a:srgbClr val="000000"/>
            </a:solidFill>
            <a:miter lim="800000"/>
            <a:headEnd/>
            <a:tailEnd/>
          </a:ln>
          <a:effectLst/>
        </p:spPr>
        <p:txBody>
          <a:bodyPr/>
          <a:lstStyle/>
          <a:p>
            <a:endParaRPr lang="it-IT"/>
          </a:p>
        </p:txBody>
      </p:sp>
      <p:sp>
        <p:nvSpPr>
          <p:cNvPr id="107528" name="Text Box 8"/>
          <p:cNvSpPr txBox="1">
            <a:spLocks noChangeArrowheads="1"/>
          </p:cNvSpPr>
          <p:nvPr/>
        </p:nvSpPr>
        <p:spPr bwMode="auto">
          <a:xfrm>
            <a:off x="5410200" y="4191000"/>
            <a:ext cx="3048000" cy="398463"/>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 146/90, L83/2000</a:t>
            </a:r>
          </a:p>
        </p:txBody>
      </p:sp>
      <p:sp>
        <p:nvSpPr>
          <p:cNvPr id="107529" name="Line 9"/>
          <p:cNvSpPr>
            <a:spLocks noChangeShapeType="1"/>
          </p:cNvSpPr>
          <p:nvPr/>
        </p:nvSpPr>
        <p:spPr bwMode="auto">
          <a:xfrm>
            <a:off x="4343400" y="4419600"/>
            <a:ext cx="1588" cy="1295400"/>
          </a:xfrm>
          <a:prstGeom prst="line">
            <a:avLst/>
          </a:prstGeom>
          <a:noFill/>
          <a:ln w="25560">
            <a:solidFill>
              <a:srgbClr val="000000"/>
            </a:solidFill>
            <a:miter lim="800000"/>
            <a:headEnd/>
            <a:tailEnd/>
          </a:ln>
          <a:effectLst/>
        </p:spPr>
        <p:txBody>
          <a:bodyPr/>
          <a:lstStyle/>
          <a:p>
            <a:endParaRPr lang="it-IT"/>
          </a:p>
        </p:txBody>
      </p:sp>
      <p:sp>
        <p:nvSpPr>
          <p:cNvPr id="107530" name="Line 10"/>
          <p:cNvSpPr>
            <a:spLocks noChangeShapeType="1"/>
          </p:cNvSpPr>
          <p:nvPr/>
        </p:nvSpPr>
        <p:spPr bwMode="auto">
          <a:xfrm>
            <a:off x="4343400" y="5715000"/>
            <a:ext cx="990600" cy="1588"/>
          </a:xfrm>
          <a:prstGeom prst="line">
            <a:avLst/>
          </a:prstGeom>
          <a:noFill/>
          <a:ln w="25560">
            <a:solidFill>
              <a:srgbClr val="000000"/>
            </a:solidFill>
            <a:miter lim="800000"/>
            <a:headEnd/>
            <a:tailEnd/>
          </a:ln>
          <a:effectLst/>
        </p:spPr>
        <p:txBody>
          <a:bodyPr/>
          <a:lstStyle/>
          <a:p>
            <a:endParaRPr lang="it-IT"/>
          </a:p>
        </p:txBody>
      </p:sp>
      <p:sp>
        <p:nvSpPr>
          <p:cNvPr id="107531" name="Text Box 11"/>
          <p:cNvSpPr txBox="1">
            <a:spLocks noChangeArrowheads="1"/>
          </p:cNvSpPr>
          <p:nvPr/>
        </p:nvSpPr>
        <p:spPr bwMode="auto">
          <a:xfrm>
            <a:off x="5334000" y="5029200"/>
            <a:ext cx="3352800" cy="1008063"/>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ACCORDO SERVIZI PUBBLICI ESSENZIALI DEL 13/032002</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p:cNvSpPr>
            <a:spLocks noGrp="1"/>
          </p:cNvSpPr>
          <p:nvPr>
            <p:ph type="sldNum" idx="12"/>
          </p:nvPr>
        </p:nvSpPr>
        <p:spPr/>
        <p:txBody>
          <a:bodyPr/>
          <a:lstStyle/>
          <a:p>
            <a:fld id="{B8070899-4199-4A1C-9F84-712661C3EDED}" type="slidenum">
              <a:rPr lang="en-GB"/>
              <a:pPr/>
              <a:t>56</a:t>
            </a:fld>
            <a:endParaRPr lang="en-GB"/>
          </a:p>
        </p:txBody>
      </p:sp>
      <p:sp>
        <p:nvSpPr>
          <p:cNvPr id="108545" name="Text Box 1"/>
          <p:cNvSpPr txBox="1">
            <a:spLocks noChangeArrowheads="1"/>
          </p:cNvSpPr>
          <p:nvPr/>
        </p:nvSpPr>
        <p:spPr bwMode="auto">
          <a:xfrm>
            <a:off x="533400" y="1524000"/>
            <a:ext cx="8382000" cy="9906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LO SCIOPERO NEL PUBBLICO IMPIEGO LIMITI</a:t>
            </a:r>
          </a:p>
        </p:txBody>
      </p:sp>
      <p:sp>
        <p:nvSpPr>
          <p:cNvPr id="108546" name="Text Box 2"/>
          <p:cNvSpPr txBox="1">
            <a:spLocks noChangeArrowheads="1"/>
          </p:cNvSpPr>
          <p:nvPr/>
        </p:nvSpPr>
        <p:spPr bwMode="auto">
          <a:xfrm>
            <a:off x="1447800" y="3048000"/>
            <a:ext cx="7086600" cy="703263"/>
          </a:xfrm>
          <a:prstGeom prst="rect">
            <a:avLst/>
          </a:prstGeom>
          <a:solidFill>
            <a:srgbClr val="FFFCF5"/>
          </a:solidFill>
          <a:ln w="3816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BISOGNA ASSICURARE I SERVIZI PUBBLICI ESSENZIALI. </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4"/>
          <p:cNvSpPr>
            <a:spLocks noGrp="1"/>
          </p:cNvSpPr>
          <p:nvPr>
            <p:ph type="sldNum" idx="12"/>
          </p:nvPr>
        </p:nvSpPr>
        <p:spPr/>
        <p:txBody>
          <a:bodyPr/>
          <a:lstStyle/>
          <a:p>
            <a:fld id="{1F199C24-9959-4545-A7ED-0209CD60BAF9}" type="slidenum">
              <a:rPr lang="en-GB"/>
              <a:pPr/>
              <a:t>57</a:t>
            </a:fld>
            <a:endParaRPr lang="en-GB"/>
          </a:p>
        </p:txBody>
      </p:sp>
      <p:sp>
        <p:nvSpPr>
          <p:cNvPr id="109569" name="Text Box 1"/>
          <p:cNvSpPr txBox="1">
            <a:spLocks noChangeArrowheads="1"/>
          </p:cNvSpPr>
          <p:nvPr/>
        </p:nvSpPr>
        <p:spPr bwMode="auto">
          <a:xfrm>
            <a:off x="228600" y="1066800"/>
            <a:ext cx="8686800" cy="9906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OBBLIGHI PROCEDIMENTALI PER L’ESERCIZIO DELLO SCIOPERO</a:t>
            </a:r>
          </a:p>
        </p:txBody>
      </p:sp>
      <p:sp>
        <p:nvSpPr>
          <p:cNvPr id="109570" name="Text Box 2"/>
          <p:cNvSpPr txBox="1">
            <a:spLocks noChangeArrowheads="1"/>
          </p:cNvSpPr>
          <p:nvPr/>
        </p:nvSpPr>
        <p:spPr bwMode="auto">
          <a:xfrm>
            <a:off x="304800" y="2438400"/>
            <a:ext cx="8610600" cy="703263"/>
          </a:xfrm>
          <a:prstGeom prst="rect">
            <a:avLst/>
          </a:prstGeom>
          <a:solidFill>
            <a:srgbClr val="A3F9FB"/>
          </a:solidFill>
          <a:ln w="25560">
            <a:solidFill>
              <a:srgbClr val="808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Adozione  misure dirette a consentire l’erogazione delle prestazioni indispensabili.</a:t>
            </a:r>
          </a:p>
        </p:txBody>
      </p:sp>
      <p:sp>
        <p:nvSpPr>
          <p:cNvPr id="109571" name="Line 3"/>
          <p:cNvSpPr>
            <a:spLocks noChangeShapeType="1"/>
          </p:cNvSpPr>
          <p:nvPr/>
        </p:nvSpPr>
        <p:spPr bwMode="auto">
          <a:xfrm>
            <a:off x="4495800" y="3200400"/>
            <a:ext cx="1588" cy="457200"/>
          </a:xfrm>
          <a:prstGeom prst="line">
            <a:avLst/>
          </a:prstGeom>
          <a:noFill/>
          <a:ln w="25560">
            <a:solidFill>
              <a:srgbClr val="808000"/>
            </a:solidFill>
            <a:miter lim="800000"/>
            <a:headEnd/>
            <a:tailEnd/>
          </a:ln>
          <a:effectLst/>
        </p:spPr>
        <p:txBody>
          <a:bodyPr/>
          <a:lstStyle/>
          <a:p>
            <a:endParaRPr lang="it-IT"/>
          </a:p>
        </p:txBody>
      </p:sp>
      <p:sp>
        <p:nvSpPr>
          <p:cNvPr id="109572" name="Text Box 4"/>
          <p:cNvSpPr txBox="1">
            <a:spLocks noChangeArrowheads="1"/>
          </p:cNvSpPr>
          <p:nvPr/>
        </p:nvSpPr>
        <p:spPr bwMode="auto">
          <a:xfrm>
            <a:off x="381000" y="3657600"/>
            <a:ext cx="8534400" cy="703263"/>
          </a:xfrm>
          <a:prstGeom prst="rect">
            <a:avLst/>
          </a:prstGeom>
          <a:solidFill>
            <a:srgbClr val="A3F9FB"/>
          </a:solidFill>
          <a:ln w="25560">
            <a:solidFill>
              <a:srgbClr val="808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Comunicazione dello sciopero da parte del soggetto sindacale con preavviso non inferiore a 10 giorni , precisando la durata dell’astensione.</a:t>
            </a:r>
          </a:p>
        </p:txBody>
      </p:sp>
      <p:sp>
        <p:nvSpPr>
          <p:cNvPr id="109573" name="Line 5"/>
          <p:cNvSpPr>
            <a:spLocks noChangeShapeType="1"/>
          </p:cNvSpPr>
          <p:nvPr/>
        </p:nvSpPr>
        <p:spPr bwMode="auto">
          <a:xfrm>
            <a:off x="4495800" y="4419600"/>
            <a:ext cx="1588" cy="381000"/>
          </a:xfrm>
          <a:prstGeom prst="line">
            <a:avLst/>
          </a:prstGeom>
          <a:noFill/>
          <a:ln w="25560">
            <a:solidFill>
              <a:srgbClr val="808000"/>
            </a:solidFill>
            <a:miter lim="800000"/>
            <a:headEnd/>
            <a:tailEnd/>
          </a:ln>
          <a:effectLst/>
        </p:spPr>
        <p:txBody>
          <a:bodyPr/>
          <a:lstStyle/>
          <a:p>
            <a:endParaRPr lang="it-IT"/>
          </a:p>
        </p:txBody>
      </p:sp>
      <p:sp>
        <p:nvSpPr>
          <p:cNvPr id="109574" name="Text Box 6"/>
          <p:cNvSpPr txBox="1">
            <a:spLocks noChangeArrowheads="1"/>
          </p:cNvSpPr>
          <p:nvPr/>
        </p:nvSpPr>
        <p:spPr bwMode="auto">
          <a:xfrm>
            <a:off x="381000" y="4800600"/>
            <a:ext cx="8534400" cy="703263"/>
          </a:xfrm>
          <a:prstGeom prst="rect">
            <a:avLst/>
          </a:prstGeom>
          <a:solidFill>
            <a:srgbClr val="A3F9FB"/>
          </a:solidFill>
          <a:ln w="25560">
            <a:solidFill>
              <a:srgbClr val="808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Osservanza degli intervalli minimi tra un’astensione ed un’altra stabiliti nell’art. 4 dell’Accordo13/03/02</a:t>
            </a:r>
          </a:p>
        </p:txBody>
      </p:sp>
      <p:sp>
        <p:nvSpPr>
          <p:cNvPr id="109575" name="Text Box 7"/>
          <p:cNvSpPr txBox="1">
            <a:spLocks noChangeArrowheads="1"/>
          </p:cNvSpPr>
          <p:nvPr/>
        </p:nvSpPr>
        <p:spPr bwMode="auto">
          <a:xfrm>
            <a:off x="381000" y="5791200"/>
            <a:ext cx="8534400" cy="703263"/>
          </a:xfrm>
          <a:prstGeom prst="rect">
            <a:avLst/>
          </a:prstGeom>
          <a:solidFill>
            <a:srgbClr val="A3F9FB"/>
          </a:solidFill>
          <a:ln w="25560">
            <a:solidFill>
              <a:srgbClr val="808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Osservanza dei giorni in cui non può essere indetto lo sciopero ai sensi dell’art. 4  dell’Accordo 13/03/02</a:t>
            </a:r>
          </a:p>
        </p:txBody>
      </p:sp>
      <p:sp>
        <p:nvSpPr>
          <p:cNvPr id="109576" name="Line 8"/>
          <p:cNvSpPr>
            <a:spLocks noChangeShapeType="1"/>
          </p:cNvSpPr>
          <p:nvPr/>
        </p:nvSpPr>
        <p:spPr bwMode="auto">
          <a:xfrm>
            <a:off x="4495800" y="5562600"/>
            <a:ext cx="1588" cy="228600"/>
          </a:xfrm>
          <a:prstGeom prst="line">
            <a:avLst/>
          </a:prstGeom>
          <a:noFill/>
          <a:ln w="25560">
            <a:solidFill>
              <a:srgbClr val="808000"/>
            </a:solidFill>
            <a:miter lim="800000"/>
            <a:headEnd/>
            <a:tailEnd/>
          </a:ln>
          <a:effectLst/>
        </p:spPr>
        <p:txBody>
          <a:bodyP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4"/>
          <p:cNvSpPr>
            <a:spLocks noGrp="1"/>
          </p:cNvSpPr>
          <p:nvPr>
            <p:ph type="sldNum" idx="12"/>
          </p:nvPr>
        </p:nvSpPr>
        <p:spPr/>
        <p:txBody>
          <a:bodyPr/>
          <a:lstStyle/>
          <a:p>
            <a:fld id="{196F8CE4-7657-4819-8311-79AB0F48AB99}" type="slidenum">
              <a:rPr lang="en-GB"/>
              <a:pPr/>
              <a:t>58</a:t>
            </a:fld>
            <a:endParaRPr lang="en-GB"/>
          </a:p>
        </p:txBody>
      </p:sp>
      <p:sp>
        <p:nvSpPr>
          <p:cNvPr id="110593" name="Text Box 1"/>
          <p:cNvSpPr txBox="1">
            <a:spLocks noChangeArrowheads="1"/>
          </p:cNvSpPr>
          <p:nvPr/>
        </p:nvSpPr>
        <p:spPr bwMode="auto">
          <a:xfrm>
            <a:off x="228600" y="914400"/>
            <a:ext cx="8686800" cy="9144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OBBLIGHI PROCEDIMENTALI PER L’ESERCIZIO DELLO SCIOPERO - SEGUE</a:t>
            </a:r>
          </a:p>
        </p:txBody>
      </p:sp>
      <p:sp>
        <p:nvSpPr>
          <p:cNvPr id="110594" name="Text Box 2"/>
          <p:cNvSpPr txBox="1">
            <a:spLocks noChangeArrowheads="1"/>
          </p:cNvSpPr>
          <p:nvPr/>
        </p:nvSpPr>
        <p:spPr bwMode="auto">
          <a:xfrm>
            <a:off x="381000" y="2133600"/>
            <a:ext cx="8610600" cy="1008063"/>
          </a:xfrm>
          <a:prstGeom prst="rect">
            <a:avLst/>
          </a:prstGeom>
          <a:solidFill>
            <a:srgbClr val="A3F9FB"/>
          </a:solidFill>
          <a:ln w="50760">
            <a:solidFill>
              <a:srgbClr val="808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Informazioni alle utenze circa lo sciopero tramite comunicazione completa e tempestiva agli organi di stampa e alle reti radiotelevisive diffuse nell’area interessata.</a:t>
            </a:r>
          </a:p>
        </p:txBody>
      </p:sp>
      <p:sp>
        <p:nvSpPr>
          <p:cNvPr id="110595" name="Line 3"/>
          <p:cNvSpPr>
            <a:spLocks noChangeShapeType="1"/>
          </p:cNvSpPr>
          <p:nvPr/>
        </p:nvSpPr>
        <p:spPr bwMode="auto">
          <a:xfrm>
            <a:off x="4495800" y="3276600"/>
            <a:ext cx="1588" cy="457200"/>
          </a:xfrm>
          <a:prstGeom prst="line">
            <a:avLst/>
          </a:prstGeom>
          <a:noFill/>
          <a:ln w="25560">
            <a:solidFill>
              <a:srgbClr val="808000"/>
            </a:solidFill>
            <a:miter lim="800000"/>
            <a:headEnd/>
            <a:tailEnd/>
          </a:ln>
          <a:effectLst/>
        </p:spPr>
        <p:txBody>
          <a:bodyPr/>
          <a:lstStyle/>
          <a:p>
            <a:endParaRPr lang="it-IT"/>
          </a:p>
        </p:txBody>
      </p:sp>
      <p:sp>
        <p:nvSpPr>
          <p:cNvPr id="110596" name="Text Box 4"/>
          <p:cNvSpPr txBox="1">
            <a:spLocks noChangeArrowheads="1"/>
          </p:cNvSpPr>
          <p:nvPr/>
        </p:nvSpPr>
        <p:spPr bwMode="auto">
          <a:xfrm>
            <a:off x="457200" y="3657600"/>
            <a:ext cx="8534400" cy="398463"/>
          </a:xfrm>
          <a:prstGeom prst="rect">
            <a:avLst/>
          </a:prstGeom>
          <a:solidFill>
            <a:srgbClr val="A3F9FB"/>
          </a:solidFill>
          <a:ln w="50760">
            <a:solidFill>
              <a:srgbClr val="808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Esperimento di un tentativo di conciliazione tra Amministrazione e sindacati</a:t>
            </a:r>
          </a:p>
        </p:txBody>
      </p:sp>
      <p:sp>
        <p:nvSpPr>
          <p:cNvPr id="110597" name="Text Box 5"/>
          <p:cNvSpPr txBox="1">
            <a:spLocks noChangeArrowheads="1"/>
          </p:cNvSpPr>
          <p:nvPr/>
        </p:nvSpPr>
        <p:spPr bwMode="auto">
          <a:xfrm>
            <a:off x="457200" y="4343400"/>
            <a:ext cx="8534400" cy="703263"/>
          </a:xfrm>
          <a:prstGeom prst="rect">
            <a:avLst/>
          </a:prstGeom>
          <a:solidFill>
            <a:srgbClr val="A3F9FB"/>
          </a:solidFill>
          <a:ln w="50760">
            <a:solidFill>
              <a:srgbClr val="808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Garantire la pronta riattivazione del servizio, quando l’astensione dal lavoro sia terminata.</a:t>
            </a:r>
          </a:p>
        </p:txBody>
      </p:sp>
      <p:sp>
        <p:nvSpPr>
          <p:cNvPr id="110598" name="Line 6"/>
          <p:cNvSpPr>
            <a:spLocks noChangeShapeType="1"/>
          </p:cNvSpPr>
          <p:nvPr/>
        </p:nvSpPr>
        <p:spPr bwMode="auto">
          <a:xfrm>
            <a:off x="4495800" y="4114800"/>
            <a:ext cx="1588" cy="228600"/>
          </a:xfrm>
          <a:prstGeom prst="line">
            <a:avLst/>
          </a:prstGeom>
          <a:noFill/>
          <a:ln w="25560">
            <a:solidFill>
              <a:srgbClr val="808000"/>
            </a:solidFill>
            <a:miter lim="800000"/>
            <a:headEnd/>
            <a:tailEnd/>
          </a:ln>
          <a:effectLst/>
        </p:spPr>
        <p:txBody>
          <a:bodyPr/>
          <a:lstStyle/>
          <a:p>
            <a:endParaRPr lang="it-IT"/>
          </a:p>
        </p:txBody>
      </p:sp>
      <p:sp>
        <p:nvSpPr>
          <p:cNvPr id="110599" name="Text Box 7"/>
          <p:cNvSpPr txBox="1">
            <a:spLocks noChangeArrowheads="1"/>
          </p:cNvSpPr>
          <p:nvPr/>
        </p:nvSpPr>
        <p:spPr bwMode="auto">
          <a:xfrm>
            <a:off x="457200" y="5410200"/>
            <a:ext cx="8534400" cy="703263"/>
          </a:xfrm>
          <a:prstGeom prst="rect">
            <a:avLst/>
          </a:prstGeom>
          <a:solidFill>
            <a:srgbClr val="A3F9FB"/>
          </a:solidFill>
          <a:ln w="50760">
            <a:solidFill>
              <a:srgbClr val="808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Obbligo dell’Amministrazione di comunicare tempestivamente il numero dei lavoratori che hanno partecipato allo sciopero</a:t>
            </a:r>
            <a:r>
              <a:rPr lang="en-GB" sz="2000">
                <a:solidFill>
                  <a:srgbClr val="000000"/>
                </a:solidFill>
                <a:latin typeface="Times New Roman" pitchFamily="16" charset="0"/>
              </a:rPr>
              <a:t> </a:t>
            </a:r>
          </a:p>
        </p:txBody>
      </p:sp>
      <p:sp>
        <p:nvSpPr>
          <p:cNvPr id="110600" name="Line 8"/>
          <p:cNvSpPr>
            <a:spLocks noChangeShapeType="1"/>
          </p:cNvSpPr>
          <p:nvPr/>
        </p:nvSpPr>
        <p:spPr bwMode="auto">
          <a:xfrm>
            <a:off x="4495800" y="5105400"/>
            <a:ext cx="1588" cy="304800"/>
          </a:xfrm>
          <a:prstGeom prst="line">
            <a:avLst/>
          </a:prstGeom>
          <a:noFill/>
          <a:ln w="25560">
            <a:solidFill>
              <a:srgbClr val="808000"/>
            </a:solidFill>
            <a:miter lim="800000"/>
            <a:headEnd/>
            <a:tailEnd/>
          </a:ln>
          <a:effectLst/>
        </p:spPr>
        <p:txBody>
          <a:bodyPr/>
          <a:lstStyle/>
          <a:p>
            <a:endParaRPr lang="it-IT"/>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egnaposto numero diapositiva 4"/>
          <p:cNvSpPr>
            <a:spLocks noGrp="1"/>
          </p:cNvSpPr>
          <p:nvPr>
            <p:ph type="sldNum" idx="12"/>
          </p:nvPr>
        </p:nvSpPr>
        <p:spPr/>
        <p:txBody>
          <a:bodyPr/>
          <a:lstStyle/>
          <a:p>
            <a:fld id="{E7708975-A7CF-4505-B31B-64848BADEDBF}" type="slidenum">
              <a:rPr lang="en-GB"/>
              <a:pPr/>
              <a:t>59</a:t>
            </a:fld>
            <a:endParaRPr lang="en-GB"/>
          </a:p>
        </p:txBody>
      </p:sp>
      <p:sp>
        <p:nvSpPr>
          <p:cNvPr id="111617" name="Text Box 1"/>
          <p:cNvSpPr txBox="1">
            <a:spLocks noChangeArrowheads="1"/>
          </p:cNvSpPr>
          <p:nvPr/>
        </p:nvSpPr>
        <p:spPr bwMode="auto">
          <a:xfrm>
            <a:off x="304800" y="1143000"/>
            <a:ext cx="8534400" cy="10668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COMPORTAMENTO DEL DIPENDENTE CHE ADERISCE ALLO SCIOPERO</a:t>
            </a:r>
          </a:p>
        </p:txBody>
      </p:sp>
      <p:sp>
        <p:nvSpPr>
          <p:cNvPr id="111618" name="Text Box 2"/>
          <p:cNvSpPr txBox="1">
            <a:spLocks noChangeArrowheads="1"/>
          </p:cNvSpPr>
          <p:nvPr/>
        </p:nvSpPr>
        <p:spPr bwMode="auto">
          <a:xfrm>
            <a:off x="304800" y="2362200"/>
            <a:ext cx="8534400" cy="703263"/>
          </a:xfrm>
          <a:prstGeom prst="rect">
            <a:avLst/>
          </a:prstGeom>
          <a:solidFill>
            <a:srgbClr val="00CCFF"/>
          </a:solidFill>
          <a:ln w="3816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IL DIPENDENTE NON HA ALCUN OBBLIGO DI COMUNICARE L’INTENZIONE DI FARE SCIOPERO</a:t>
            </a:r>
          </a:p>
        </p:txBody>
      </p:sp>
      <p:sp>
        <p:nvSpPr>
          <p:cNvPr id="111619" name="Line 3"/>
          <p:cNvSpPr>
            <a:spLocks noChangeShapeType="1"/>
          </p:cNvSpPr>
          <p:nvPr/>
        </p:nvSpPr>
        <p:spPr bwMode="auto">
          <a:xfrm>
            <a:off x="914400" y="3200400"/>
            <a:ext cx="1588" cy="914400"/>
          </a:xfrm>
          <a:prstGeom prst="line">
            <a:avLst/>
          </a:prstGeom>
          <a:noFill/>
          <a:ln w="25560">
            <a:solidFill>
              <a:srgbClr val="000000"/>
            </a:solidFill>
            <a:miter lim="800000"/>
            <a:headEnd/>
            <a:tailEnd type="triangle" w="med" len="med"/>
          </a:ln>
          <a:effectLst/>
        </p:spPr>
        <p:txBody>
          <a:bodyPr/>
          <a:lstStyle/>
          <a:p>
            <a:endParaRPr lang="it-IT"/>
          </a:p>
        </p:txBody>
      </p:sp>
      <p:sp>
        <p:nvSpPr>
          <p:cNvPr id="111620" name="Text Box 4"/>
          <p:cNvSpPr txBox="1">
            <a:spLocks noChangeArrowheads="1"/>
          </p:cNvSpPr>
          <p:nvPr/>
        </p:nvSpPr>
        <p:spPr bwMode="auto">
          <a:xfrm>
            <a:off x="228600" y="4114800"/>
            <a:ext cx="3124200" cy="825500"/>
          </a:xfrm>
          <a:prstGeom prst="rect">
            <a:avLst/>
          </a:prstGeom>
          <a:solidFill>
            <a:srgbClr val="BBE0E3"/>
          </a:solidFill>
          <a:ln w="38160">
            <a:solidFill>
              <a:srgbClr val="000000"/>
            </a:solidFill>
            <a:miter lim="800000"/>
            <a:headEnd/>
            <a:tailEnd/>
          </a:ln>
          <a:effectLst/>
        </p:spPr>
        <p:txBody>
          <a:bodyPr lIns="90000" tIns="46800" rIns="90000" bIns="46800">
            <a:spAutoFit/>
          </a:bodyPr>
          <a:lstStyle/>
          <a:p>
            <a:pP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Il dipendente può legittimamente :</a:t>
            </a:r>
          </a:p>
        </p:txBody>
      </p:sp>
      <p:sp>
        <p:nvSpPr>
          <p:cNvPr id="111621" name="Line 5"/>
          <p:cNvSpPr>
            <a:spLocks noChangeShapeType="1"/>
          </p:cNvSpPr>
          <p:nvPr/>
        </p:nvSpPr>
        <p:spPr bwMode="auto">
          <a:xfrm>
            <a:off x="3810000" y="3810000"/>
            <a:ext cx="533400" cy="1588"/>
          </a:xfrm>
          <a:prstGeom prst="line">
            <a:avLst/>
          </a:prstGeom>
          <a:noFill/>
          <a:ln w="19080">
            <a:solidFill>
              <a:srgbClr val="000000"/>
            </a:solidFill>
            <a:miter lim="800000"/>
            <a:headEnd/>
            <a:tailEnd/>
          </a:ln>
          <a:effectLst/>
        </p:spPr>
        <p:txBody>
          <a:bodyPr/>
          <a:lstStyle/>
          <a:p>
            <a:endParaRPr lang="it-IT"/>
          </a:p>
        </p:txBody>
      </p:sp>
      <p:sp>
        <p:nvSpPr>
          <p:cNvPr id="111622" name="Text Box 6"/>
          <p:cNvSpPr txBox="1">
            <a:spLocks noChangeArrowheads="1"/>
          </p:cNvSpPr>
          <p:nvPr/>
        </p:nvSpPr>
        <p:spPr bwMode="auto">
          <a:xfrm>
            <a:off x="4343400" y="3276600"/>
            <a:ext cx="4343400" cy="642938"/>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Avvisare per correttezza preventivamente il dirigente che aderirà allo sciopero</a:t>
            </a:r>
          </a:p>
        </p:txBody>
      </p:sp>
      <p:sp>
        <p:nvSpPr>
          <p:cNvPr id="111623" name="Line 7"/>
          <p:cNvSpPr>
            <a:spLocks noChangeShapeType="1"/>
          </p:cNvSpPr>
          <p:nvPr/>
        </p:nvSpPr>
        <p:spPr bwMode="auto">
          <a:xfrm>
            <a:off x="3352800" y="4495800"/>
            <a:ext cx="990600" cy="1588"/>
          </a:xfrm>
          <a:prstGeom prst="line">
            <a:avLst/>
          </a:prstGeom>
          <a:noFill/>
          <a:ln w="19080">
            <a:solidFill>
              <a:srgbClr val="000000"/>
            </a:solidFill>
            <a:miter lim="800000"/>
            <a:headEnd/>
            <a:tailEnd/>
          </a:ln>
          <a:effectLst/>
        </p:spPr>
        <p:txBody>
          <a:bodyPr/>
          <a:lstStyle/>
          <a:p>
            <a:endParaRPr lang="it-IT"/>
          </a:p>
        </p:txBody>
      </p:sp>
      <p:sp>
        <p:nvSpPr>
          <p:cNvPr id="111624" name="Line 8"/>
          <p:cNvSpPr>
            <a:spLocks noChangeShapeType="1"/>
          </p:cNvSpPr>
          <p:nvPr/>
        </p:nvSpPr>
        <p:spPr bwMode="auto">
          <a:xfrm>
            <a:off x="3810000" y="3810000"/>
            <a:ext cx="1588" cy="685800"/>
          </a:xfrm>
          <a:prstGeom prst="line">
            <a:avLst/>
          </a:prstGeom>
          <a:noFill/>
          <a:ln w="19080">
            <a:solidFill>
              <a:srgbClr val="000000"/>
            </a:solidFill>
            <a:miter lim="800000"/>
            <a:headEnd/>
            <a:tailEnd/>
          </a:ln>
          <a:effectLst/>
        </p:spPr>
        <p:txBody>
          <a:bodyPr/>
          <a:lstStyle/>
          <a:p>
            <a:endParaRPr lang="it-IT"/>
          </a:p>
        </p:txBody>
      </p:sp>
      <p:sp>
        <p:nvSpPr>
          <p:cNvPr id="111625" name="Rectangle 9"/>
          <p:cNvSpPr>
            <a:spLocks noChangeArrowheads="1"/>
          </p:cNvSpPr>
          <p:nvPr/>
        </p:nvSpPr>
        <p:spPr bwMode="auto">
          <a:xfrm>
            <a:off x="4343400" y="4200525"/>
            <a:ext cx="4343400" cy="642938"/>
          </a:xfrm>
          <a:prstGeom prst="rect">
            <a:avLst/>
          </a:prstGeom>
          <a:solidFill>
            <a:srgbClr val="CCFFFF"/>
          </a:solidFill>
          <a:ln w="25560">
            <a:solidFill>
              <a:srgbClr val="000000"/>
            </a:solidFill>
            <a:miter lim="800000"/>
            <a:headEnd/>
            <a:tailEnd/>
          </a:ln>
          <a:effectLst/>
        </p:spPr>
        <p:txBody>
          <a:bodyPr lIns="90000" tIns="46800" rIns="90000" bIns="46800" anchor="ctr">
            <a:spAutoFit/>
          </a:bodyPr>
          <a:lstStyle/>
          <a:p>
            <a:pPr>
              <a:spcBef>
                <a:spcPts val="87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Avvisare il dirigente il giorno dello sciopero, della sua adesione allo stesso</a:t>
            </a:r>
            <a:r>
              <a:rPr lang="en-GB" sz="1400" b="1">
                <a:solidFill>
                  <a:srgbClr val="000000"/>
                </a:solidFill>
                <a:latin typeface="Times New Roman" pitchFamily="16" charset="0"/>
              </a:rPr>
              <a:t> </a:t>
            </a:r>
          </a:p>
        </p:txBody>
      </p:sp>
      <p:sp>
        <p:nvSpPr>
          <p:cNvPr id="111626" name="Line 10"/>
          <p:cNvSpPr>
            <a:spLocks noChangeShapeType="1"/>
          </p:cNvSpPr>
          <p:nvPr/>
        </p:nvSpPr>
        <p:spPr bwMode="auto">
          <a:xfrm>
            <a:off x="3810000" y="4495800"/>
            <a:ext cx="1588" cy="762000"/>
          </a:xfrm>
          <a:prstGeom prst="line">
            <a:avLst/>
          </a:prstGeom>
          <a:noFill/>
          <a:ln w="19080">
            <a:solidFill>
              <a:srgbClr val="000000"/>
            </a:solidFill>
            <a:miter lim="800000"/>
            <a:headEnd/>
            <a:tailEnd/>
          </a:ln>
          <a:effectLst/>
        </p:spPr>
        <p:txBody>
          <a:bodyPr/>
          <a:lstStyle/>
          <a:p>
            <a:endParaRPr lang="it-IT"/>
          </a:p>
        </p:txBody>
      </p:sp>
      <p:sp>
        <p:nvSpPr>
          <p:cNvPr id="111627" name="Line 11"/>
          <p:cNvSpPr>
            <a:spLocks noChangeShapeType="1"/>
          </p:cNvSpPr>
          <p:nvPr/>
        </p:nvSpPr>
        <p:spPr bwMode="auto">
          <a:xfrm>
            <a:off x="3810000" y="5181600"/>
            <a:ext cx="1588" cy="304800"/>
          </a:xfrm>
          <a:prstGeom prst="line">
            <a:avLst/>
          </a:prstGeom>
          <a:noFill/>
          <a:ln w="19080">
            <a:solidFill>
              <a:srgbClr val="000000"/>
            </a:solidFill>
            <a:miter lim="800000"/>
            <a:headEnd/>
            <a:tailEnd/>
          </a:ln>
          <a:effectLst/>
        </p:spPr>
        <p:txBody>
          <a:bodyPr/>
          <a:lstStyle/>
          <a:p>
            <a:endParaRPr lang="it-IT"/>
          </a:p>
        </p:txBody>
      </p:sp>
      <p:sp>
        <p:nvSpPr>
          <p:cNvPr id="111628" name="Text Box 12"/>
          <p:cNvSpPr txBox="1">
            <a:spLocks noChangeArrowheads="1"/>
          </p:cNvSpPr>
          <p:nvPr/>
        </p:nvSpPr>
        <p:spPr bwMode="auto">
          <a:xfrm>
            <a:off x="4419600" y="5105400"/>
            <a:ext cx="4267200" cy="642938"/>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Comunicare successivamente che ha partecipato allo sciopero</a:t>
            </a:r>
          </a:p>
        </p:txBody>
      </p:sp>
      <p:sp>
        <p:nvSpPr>
          <p:cNvPr id="111629" name="Line 13"/>
          <p:cNvSpPr>
            <a:spLocks noChangeShapeType="1"/>
          </p:cNvSpPr>
          <p:nvPr/>
        </p:nvSpPr>
        <p:spPr bwMode="auto">
          <a:xfrm>
            <a:off x="3810000" y="5486400"/>
            <a:ext cx="609600" cy="1588"/>
          </a:xfrm>
          <a:prstGeom prst="line">
            <a:avLst/>
          </a:prstGeom>
          <a:noFill/>
          <a:ln w="19080">
            <a:solidFill>
              <a:srgbClr val="000000"/>
            </a:solidFill>
            <a:miter lim="800000"/>
            <a:headEnd/>
            <a:tailEnd/>
          </a:ln>
          <a:effectLst/>
        </p:spPr>
        <p:txBody>
          <a:bodyPr/>
          <a:lstStyle/>
          <a:p>
            <a:endParaRPr lang="it-IT"/>
          </a:p>
        </p:txBody>
      </p:sp>
      <p:sp>
        <p:nvSpPr>
          <p:cNvPr id="111630" name="Line 14"/>
          <p:cNvSpPr>
            <a:spLocks noChangeShapeType="1"/>
          </p:cNvSpPr>
          <p:nvPr/>
        </p:nvSpPr>
        <p:spPr bwMode="auto">
          <a:xfrm>
            <a:off x="3810000" y="5486400"/>
            <a:ext cx="1588" cy="762000"/>
          </a:xfrm>
          <a:prstGeom prst="line">
            <a:avLst/>
          </a:prstGeom>
          <a:noFill/>
          <a:ln w="19080">
            <a:solidFill>
              <a:srgbClr val="000000"/>
            </a:solidFill>
            <a:miter lim="800000"/>
            <a:headEnd/>
            <a:tailEnd/>
          </a:ln>
          <a:effectLst/>
        </p:spPr>
        <p:txBody>
          <a:bodyPr/>
          <a:lstStyle/>
          <a:p>
            <a:endParaRPr lang="it-IT"/>
          </a:p>
        </p:txBody>
      </p:sp>
      <p:sp>
        <p:nvSpPr>
          <p:cNvPr id="111631" name="Line 15"/>
          <p:cNvSpPr>
            <a:spLocks noChangeShapeType="1"/>
          </p:cNvSpPr>
          <p:nvPr/>
        </p:nvSpPr>
        <p:spPr bwMode="auto">
          <a:xfrm>
            <a:off x="3810000" y="6248400"/>
            <a:ext cx="533400" cy="1588"/>
          </a:xfrm>
          <a:prstGeom prst="line">
            <a:avLst/>
          </a:prstGeom>
          <a:noFill/>
          <a:ln w="19080">
            <a:solidFill>
              <a:srgbClr val="000000"/>
            </a:solidFill>
            <a:miter lim="800000"/>
            <a:headEnd/>
            <a:tailEnd/>
          </a:ln>
          <a:effectLst/>
        </p:spPr>
        <p:txBody>
          <a:bodyPr/>
          <a:lstStyle/>
          <a:p>
            <a:endParaRPr lang="it-IT"/>
          </a:p>
        </p:txBody>
      </p:sp>
      <p:sp>
        <p:nvSpPr>
          <p:cNvPr id="111632" name="Text Box 16"/>
          <p:cNvSpPr txBox="1">
            <a:spLocks noChangeArrowheads="1"/>
          </p:cNvSpPr>
          <p:nvPr/>
        </p:nvSpPr>
        <p:spPr bwMode="auto">
          <a:xfrm>
            <a:off x="4419600" y="5943600"/>
            <a:ext cx="4267200" cy="368300"/>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spcBef>
                <a:spcPts val="1125"/>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Times New Roman" pitchFamily="16" charset="0"/>
              </a:rPr>
              <a:t>Non comunicare nulla né prima, né dopo</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egnaposto numero diapositiva 4"/>
          <p:cNvSpPr>
            <a:spLocks noGrp="1"/>
          </p:cNvSpPr>
          <p:nvPr>
            <p:ph type="sldNum" idx="12"/>
          </p:nvPr>
        </p:nvSpPr>
        <p:spPr/>
        <p:txBody>
          <a:bodyPr/>
          <a:lstStyle/>
          <a:p>
            <a:fld id="{0480DF15-02EA-44DE-953C-106F6085B474}" type="slidenum">
              <a:rPr lang="en-GB"/>
              <a:pPr/>
              <a:t>6</a:t>
            </a:fld>
            <a:endParaRPr lang="en-GB"/>
          </a:p>
        </p:txBody>
      </p:sp>
      <p:sp>
        <p:nvSpPr>
          <p:cNvPr id="56321" name="Text Box 1"/>
          <p:cNvSpPr txBox="1">
            <a:spLocks noChangeArrowheads="1"/>
          </p:cNvSpPr>
          <p:nvPr/>
        </p:nvSpPr>
        <p:spPr bwMode="auto">
          <a:xfrm>
            <a:off x="381000" y="1447800"/>
            <a:ext cx="8610600" cy="990600"/>
          </a:xfrm>
          <a:prstGeom prst="rect">
            <a:avLst/>
          </a:prstGeom>
          <a:solidFill>
            <a:srgbClr val="99CC00"/>
          </a:solidFill>
          <a:ln w="9525">
            <a:noFill/>
            <a:round/>
            <a:headEnd/>
            <a:tailEnd/>
          </a:ln>
          <a:effectLst/>
        </p:spPr>
        <p:txBody>
          <a:bodyPr lIns="90000" tIns="46800" rIns="90000" bIns="46800"/>
          <a:lstStyle/>
          <a:p>
            <a:pPr algn="ctr">
              <a:spcBef>
                <a:spcPts val="2000"/>
              </a:spcBef>
              <a:buClr>
                <a:srgbClr val="000099"/>
              </a:buClr>
              <a:buFont typeface="Verdana" pitchFamily="32"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Verdana" pitchFamily="32" charset="0"/>
              </a:rPr>
              <a:t>ASSEMBLEA LAVORATORI MODALITA’ DI INDIZIONE  </a:t>
            </a:r>
          </a:p>
        </p:txBody>
      </p:sp>
      <p:sp>
        <p:nvSpPr>
          <p:cNvPr id="56322" name="Text Box 2"/>
          <p:cNvSpPr txBox="1">
            <a:spLocks noChangeArrowheads="1"/>
          </p:cNvSpPr>
          <p:nvPr/>
        </p:nvSpPr>
        <p:spPr bwMode="auto">
          <a:xfrm>
            <a:off x="152400" y="2819400"/>
            <a:ext cx="8686800" cy="398463"/>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Assemblea indetta da OO.SS. e/o RSU</a:t>
            </a:r>
          </a:p>
        </p:txBody>
      </p:sp>
      <p:sp>
        <p:nvSpPr>
          <p:cNvPr id="56323" name="Line 3"/>
          <p:cNvSpPr>
            <a:spLocks noChangeShapeType="1"/>
          </p:cNvSpPr>
          <p:nvPr/>
        </p:nvSpPr>
        <p:spPr bwMode="auto">
          <a:xfrm>
            <a:off x="1676400" y="3200400"/>
            <a:ext cx="1588" cy="228600"/>
          </a:xfrm>
          <a:prstGeom prst="line">
            <a:avLst/>
          </a:prstGeom>
          <a:noFill/>
          <a:ln w="19080">
            <a:solidFill>
              <a:srgbClr val="000000"/>
            </a:solidFill>
            <a:miter lim="800000"/>
            <a:headEnd/>
            <a:tailEnd/>
          </a:ln>
          <a:effectLst/>
        </p:spPr>
        <p:txBody>
          <a:bodyPr/>
          <a:lstStyle/>
          <a:p>
            <a:endParaRPr lang="it-IT"/>
          </a:p>
        </p:txBody>
      </p:sp>
      <p:sp>
        <p:nvSpPr>
          <p:cNvPr id="56324" name="Text Box 4"/>
          <p:cNvSpPr txBox="1">
            <a:spLocks noChangeArrowheads="1"/>
          </p:cNvSpPr>
          <p:nvPr/>
        </p:nvSpPr>
        <p:spPr bwMode="auto">
          <a:xfrm>
            <a:off x="152400" y="3429000"/>
            <a:ext cx="8610600" cy="336550"/>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Comunicazione all’Amministrazione in forma scritta almeno 3 giorni prima dello svolgimento.</a:t>
            </a:r>
          </a:p>
        </p:txBody>
      </p:sp>
      <p:sp>
        <p:nvSpPr>
          <p:cNvPr id="56325" name="Line 5"/>
          <p:cNvSpPr>
            <a:spLocks noChangeShapeType="1"/>
          </p:cNvSpPr>
          <p:nvPr/>
        </p:nvSpPr>
        <p:spPr bwMode="auto">
          <a:xfrm>
            <a:off x="1676400" y="3810000"/>
            <a:ext cx="1588" cy="304800"/>
          </a:xfrm>
          <a:prstGeom prst="line">
            <a:avLst/>
          </a:prstGeom>
          <a:noFill/>
          <a:ln w="19080">
            <a:solidFill>
              <a:srgbClr val="000000"/>
            </a:solidFill>
            <a:miter lim="800000"/>
            <a:headEnd/>
            <a:tailEnd/>
          </a:ln>
          <a:effectLst/>
        </p:spPr>
        <p:txBody>
          <a:bodyPr/>
          <a:lstStyle/>
          <a:p>
            <a:endParaRPr lang="it-IT"/>
          </a:p>
        </p:txBody>
      </p:sp>
      <p:sp>
        <p:nvSpPr>
          <p:cNvPr id="56326" name="Text Box 6"/>
          <p:cNvSpPr txBox="1">
            <a:spLocks noChangeArrowheads="1"/>
          </p:cNvSpPr>
          <p:nvPr/>
        </p:nvSpPr>
        <p:spPr bwMode="auto">
          <a:xfrm>
            <a:off x="152400" y="3962400"/>
            <a:ext cx="8610600" cy="581025"/>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La comunicazione deve riportare: la sede, l’orario, l’ordine del giorno, la partecipazione di dirigenti sindacali esterni.</a:t>
            </a:r>
          </a:p>
        </p:txBody>
      </p:sp>
      <p:sp>
        <p:nvSpPr>
          <p:cNvPr id="56327" name="Line 7"/>
          <p:cNvSpPr>
            <a:spLocks noChangeShapeType="1"/>
          </p:cNvSpPr>
          <p:nvPr/>
        </p:nvSpPr>
        <p:spPr bwMode="auto">
          <a:xfrm>
            <a:off x="1676400" y="4572000"/>
            <a:ext cx="1588" cy="304800"/>
          </a:xfrm>
          <a:prstGeom prst="line">
            <a:avLst/>
          </a:prstGeom>
          <a:noFill/>
          <a:ln w="19080">
            <a:solidFill>
              <a:srgbClr val="000000"/>
            </a:solidFill>
            <a:miter lim="800000"/>
            <a:headEnd/>
            <a:tailEnd/>
          </a:ln>
          <a:effectLst/>
        </p:spPr>
        <p:txBody>
          <a:bodyPr/>
          <a:lstStyle/>
          <a:p>
            <a:endParaRPr lang="it-IT"/>
          </a:p>
        </p:txBody>
      </p:sp>
      <p:sp>
        <p:nvSpPr>
          <p:cNvPr id="56328" name="Text Box 8"/>
          <p:cNvSpPr txBox="1">
            <a:spLocks noChangeArrowheads="1"/>
          </p:cNvSpPr>
          <p:nvPr/>
        </p:nvSpPr>
        <p:spPr bwMode="auto">
          <a:xfrm>
            <a:off x="152400" y="4876800"/>
            <a:ext cx="8610600" cy="823913"/>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Fatti ostativi che comportino lo spostamento dell’assemblea, devono essere comunicati dall’Amministrazione  ai soggetti che l’hanno indetta entro le 48 ore precedenti l’orario di inizio programmato originariamente. </a:t>
            </a:r>
          </a:p>
        </p:txBody>
      </p:sp>
      <p:sp>
        <p:nvSpPr>
          <p:cNvPr id="56329" name="Line 9"/>
          <p:cNvSpPr>
            <a:spLocks noChangeShapeType="1"/>
          </p:cNvSpPr>
          <p:nvPr/>
        </p:nvSpPr>
        <p:spPr bwMode="auto">
          <a:xfrm>
            <a:off x="1676400" y="5715000"/>
            <a:ext cx="1588" cy="304800"/>
          </a:xfrm>
          <a:prstGeom prst="line">
            <a:avLst/>
          </a:prstGeom>
          <a:noFill/>
          <a:ln w="9360">
            <a:solidFill>
              <a:srgbClr val="000000"/>
            </a:solidFill>
            <a:miter lim="800000"/>
            <a:headEnd/>
            <a:tailEnd/>
          </a:ln>
          <a:effectLst/>
        </p:spPr>
        <p:txBody>
          <a:bodyPr/>
          <a:lstStyle/>
          <a:p>
            <a:endParaRPr lang="it-IT"/>
          </a:p>
        </p:txBody>
      </p:sp>
      <p:sp>
        <p:nvSpPr>
          <p:cNvPr id="56330" name="Text Box 10"/>
          <p:cNvSpPr txBox="1">
            <a:spLocks noChangeArrowheads="1"/>
          </p:cNvSpPr>
          <p:nvPr/>
        </p:nvSpPr>
        <p:spPr bwMode="auto">
          <a:xfrm>
            <a:off x="152400" y="5943600"/>
            <a:ext cx="8610600" cy="581025"/>
          </a:xfrm>
          <a:prstGeom prst="rect">
            <a:avLst/>
          </a:prstGeom>
          <a:solidFill>
            <a:srgbClr val="CCFFCC"/>
          </a:solidFill>
          <a:ln w="28440">
            <a:solidFill>
              <a:srgbClr val="000000"/>
            </a:solidFill>
            <a:miter lim="800000"/>
            <a:headEnd/>
            <a:tailEnd/>
          </a:ln>
          <a:effectLst/>
        </p:spPr>
        <p:txBody>
          <a:bodyPr lIns="90000" tIns="46800" rIns="90000" bIns="46800">
            <a:spAutoFit/>
          </a:bodyPr>
          <a:lstStyle/>
          <a:p>
            <a:pPr>
              <a:spcBef>
                <a:spcPts val="10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000000"/>
                </a:solidFill>
                <a:latin typeface="Times New Roman" pitchFamily="16" charset="0"/>
              </a:rPr>
              <a:t>Il locale ove si svolge l’assemblea  deve essere idoneo allo scopo ed è concordato con l’Amministrazione.</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4"/>
          <p:cNvSpPr>
            <a:spLocks noGrp="1"/>
          </p:cNvSpPr>
          <p:nvPr>
            <p:ph type="sldNum" idx="12"/>
          </p:nvPr>
        </p:nvSpPr>
        <p:spPr/>
        <p:txBody>
          <a:bodyPr/>
          <a:lstStyle/>
          <a:p>
            <a:fld id="{C0ECCD52-C5AE-4A91-9C61-59A95567B2A4}" type="slidenum">
              <a:rPr lang="en-GB"/>
              <a:pPr/>
              <a:t>60</a:t>
            </a:fld>
            <a:endParaRPr lang="en-GB"/>
          </a:p>
        </p:txBody>
      </p:sp>
      <p:sp>
        <p:nvSpPr>
          <p:cNvPr id="112641" name="Text Box 1"/>
          <p:cNvSpPr txBox="1">
            <a:spLocks noChangeArrowheads="1"/>
          </p:cNvSpPr>
          <p:nvPr/>
        </p:nvSpPr>
        <p:spPr bwMode="auto">
          <a:xfrm>
            <a:off x="381000" y="1066800"/>
            <a:ext cx="8382000" cy="1066800"/>
          </a:xfrm>
          <a:prstGeom prst="rect">
            <a:avLst/>
          </a:prstGeom>
          <a:solidFill>
            <a:srgbClr val="FFCC00"/>
          </a:solidFill>
          <a:ln w="9525">
            <a:noFill/>
            <a:round/>
            <a:headEnd/>
            <a:tailEnd/>
          </a:ln>
          <a:effectLst/>
        </p:spPr>
        <p:txBody>
          <a:bodyPr lIns="90000" tIns="46800" rIns="90000" bIns="46800"/>
          <a:lstStyle/>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99"/>
                </a:solidFill>
                <a:latin typeface="Times New Roman" pitchFamily="16" charset="0"/>
              </a:rPr>
              <a:t>COMPORTAMENTO DELL’AMMINISTRAZIONE DURANTE LO SCIOPERO</a:t>
            </a:r>
          </a:p>
          <a:p>
            <a:pPr algn="ctr">
              <a:spcBef>
                <a:spcPts val="175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800" b="1">
              <a:solidFill>
                <a:srgbClr val="000099"/>
              </a:solidFill>
              <a:latin typeface="Times New Roman" pitchFamily="16" charset="0"/>
            </a:endParaRPr>
          </a:p>
        </p:txBody>
      </p:sp>
      <p:sp>
        <p:nvSpPr>
          <p:cNvPr id="112642" name="Text Box 2"/>
          <p:cNvSpPr txBox="1">
            <a:spLocks noChangeArrowheads="1"/>
          </p:cNvSpPr>
          <p:nvPr/>
        </p:nvSpPr>
        <p:spPr bwMode="auto">
          <a:xfrm>
            <a:off x="228600" y="3581400"/>
            <a:ext cx="3581400" cy="460375"/>
          </a:xfrm>
          <a:prstGeom prst="rect">
            <a:avLst/>
          </a:prstGeom>
          <a:solidFill>
            <a:srgbClr val="00CCFF"/>
          </a:solidFill>
          <a:ln w="38160">
            <a:solidFill>
              <a:srgbClr val="000000"/>
            </a:solidFill>
            <a:miter lim="800000"/>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a:solidFill>
                  <a:srgbClr val="000000"/>
                </a:solidFill>
                <a:latin typeface="Times New Roman" pitchFamily="16" charset="0"/>
              </a:rPr>
              <a:t>L’AMMINISTRAZIONE</a:t>
            </a:r>
          </a:p>
        </p:txBody>
      </p:sp>
      <p:sp>
        <p:nvSpPr>
          <p:cNvPr id="112643" name="Text Box 3"/>
          <p:cNvSpPr txBox="1">
            <a:spLocks noChangeArrowheads="1"/>
          </p:cNvSpPr>
          <p:nvPr/>
        </p:nvSpPr>
        <p:spPr bwMode="auto">
          <a:xfrm>
            <a:off x="5410200" y="2438400"/>
            <a:ext cx="3429000" cy="703263"/>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Non può impedire al lavoratore di fare sciopero</a:t>
            </a:r>
          </a:p>
        </p:txBody>
      </p:sp>
      <p:sp>
        <p:nvSpPr>
          <p:cNvPr id="112644" name="Line 4"/>
          <p:cNvSpPr>
            <a:spLocks noChangeShapeType="1"/>
          </p:cNvSpPr>
          <p:nvPr/>
        </p:nvSpPr>
        <p:spPr bwMode="auto">
          <a:xfrm>
            <a:off x="4191000" y="2895600"/>
            <a:ext cx="1219200" cy="1588"/>
          </a:xfrm>
          <a:prstGeom prst="line">
            <a:avLst/>
          </a:prstGeom>
          <a:noFill/>
          <a:ln w="25560">
            <a:solidFill>
              <a:srgbClr val="000000"/>
            </a:solidFill>
            <a:miter lim="800000"/>
            <a:headEnd/>
            <a:tailEnd/>
          </a:ln>
          <a:effectLst/>
        </p:spPr>
        <p:txBody>
          <a:bodyPr/>
          <a:lstStyle/>
          <a:p>
            <a:endParaRPr lang="it-IT"/>
          </a:p>
        </p:txBody>
      </p:sp>
      <p:sp>
        <p:nvSpPr>
          <p:cNvPr id="112645" name="Text Box 5"/>
          <p:cNvSpPr txBox="1">
            <a:spLocks noChangeArrowheads="1"/>
          </p:cNvSpPr>
          <p:nvPr/>
        </p:nvSpPr>
        <p:spPr bwMode="auto">
          <a:xfrm>
            <a:off x="5486400" y="3352800"/>
            <a:ext cx="3352800" cy="1008063"/>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Anche in caso di adesione totale allo sciopero, </a:t>
            </a:r>
            <a:r>
              <a:rPr lang="en-GB" sz="2000" b="1" u="sng">
                <a:solidFill>
                  <a:srgbClr val="000000"/>
                </a:solidFill>
                <a:latin typeface="Times New Roman" pitchFamily="16" charset="0"/>
              </a:rPr>
              <a:t>non può precettare alcun lavoratore</a:t>
            </a:r>
          </a:p>
        </p:txBody>
      </p:sp>
      <p:sp>
        <p:nvSpPr>
          <p:cNvPr id="112646" name="Line 6"/>
          <p:cNvSpPr>
            <a:spLocks noChangeShapeType="1"/>
          </p:cNvSpPr>
          <p:nvPr/>
        </p:nvSpPr>
        <p:spPr bwMode="auto">
          <a:xfrm flipV="1">
            <a:off x="4191000" y="2890838"/>
            <a:ext cx="1588" cy="1000125"/>
          </a:xfrm>
          <a:prstGeom prst="line">
            <a:avLst/>
          </a:prstGeom>
          <a:noFill/>
          <a:ln w="25560">
            <a:solidFill>
              <a:srgbClr val="000000"/>
            </a:solidFill>
            <a:miter lim="800000"/>
            <a:headEnd/>
            <a:tailEnd/>
          </a:ln>
          <a:effectLst/>
        </p:spPr>
        <p:txBody>
          <a:bodyPr/>
          <a:lstStyle/>
          <a:p>
            <a:endParaRPr lang="it-IT"/>
          </a:p>
        </p:txBody>
      </p:sp>
      <p:sp>
        <p:nvSpPr>
          <p:cNvPr id="112647" name="Line 7"/>
          <p:cNvSpPr>
            <a:spLocks noChangeShapeType="1"/>
          </p:cNvSpPr>
          <p:nvPr/>
        </p:nvSpPr>
        <p:spPr bwMode="auto">
          <a:xfrm>
            <a:off x="3810000" y="3886200"/>
            <a:ext cx="381000" cy="1588"/>
          </a:xfrm>
          <a:prstGeom prst="line">
            <a:avLst/>
          </a:prstGeom>
          <a:noFill/>
          <a:ln w="25560">
            <a:solidFill>
              <a:srgbClr val="000000"/>
            </a:solidFill>
            <a:miter lim="800000"/>
            <a:headEnd/>
            <a:tailEnd/>
          </a:ln>
          <a:effectLst/>
        </p:spPr>
        <p:txBody>
          <a:bodyPr/>
          <a:lstStyle/>
          <a:p>
            <a:endParaRPr lang="it-IT"/>
          </a:p>
        </p:txBody>
      </p:sp>
      <p:sp>
        <p:nvSpPr>
          <p:cNvPr id="112648" name="Text Box 8"/>
          <p:cNvSpPr txBox="1">
            <a:spLocks noChangeArrowheads="1"/>
          </p:cNvSpPr>
          <p:nvPr/>
        </p:nvSpPr>
        <p:spPr bwMode="auto">
          <a:xfrm>
            <a:off x="5486400" y="4648200"/>
            <a:ext cx="3429000" cy="1008063"/>
          </a:xfrm>
          <a:prstGeom prst="rect">
            <a:avLst/>
          </a:prstGeom>
          <a:solidFill>
            <a:srgbClr val="CCFFFF"/>
          </a:solidFill>
          <a:ln w="25560">
            <a:solidFill>
              <a:srgbClr val="000000"/>
            </a:solidFill>
            <a:miter lim="800000"/>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Può per motivi organizzativi non autorizzare le ferie durante lo sciopero</a:t>
            </a:r>
          </a:p>
        </p:txBody>
      </p:sp>
      <p:sp>
        <p:nvSpPr>
          <p:cNvPr id="112649" name="Line 9"/>
          <p:cNvSpPr>
            <a:spLocks noChangeShapeType="1"/>
          </p:cNvSpPr>
          <p:nvPr/>
        </p:nvSpPr>
        <p:spPr bwMode="auto">
          <a:xfrm>
            <a:off x="4191000" y="3886200"/>
            <a:ext cx="1219200" cy="1588"/>
          </a:xfrm>
          <a:prstGeom prst="line">
            <a:avLst/>
          </a:prstGeom>
          <a:noFill/>
          <a:ln w="25560">
            <a:solidFill>
              <a:srgbClr val="000000"/>
            </a:solidFill>
            <a:miter lim="800000"/>
            <a:headEnd/>
            <a:tailEnd/>
          </a:ln>
          <a:effectLst/>
        </p:spPr>
        <p:txBody>
          <a:bodyPr/>
          <a:lstStyle/>
          <a:p>
            <a:endParaRPr lang="it-IT"/>
          </a:p>
        </p:txBody>
      </p:sp>
      <p:sp>
        <p:nvSpPr>
          <p:cNvPr id="112650" name="Line 10"/>
          <p:cNvSpPr>
            <a:spLocks noChangeShapeType="1"/>
          </p:cNvSpPr>
          <p:nvPr/>
        </p:nvSpPr>
        <p:spPr bwMode="auto">
          <a:xfrm flipV="1">
            <a:off x="4191000" y="3881438"/>
            <a:ext cx="1588" cy="1000125"/>
          </a:xfrm>
          <a:prstGeom prst="line">
            <a:avLst/>
          </a:prstGeom>
          <a:noFill/>
          <a:ln w="25560">
            <a:solidFill>
              <a:srgbClr val="000000"/>
            </a:solidFill>
            <a:miter lim="800000"/>
            <a:headEnd/>
            <a:tailEnd/>
          </a:ln>
          <a:effectLst/>
        </p:spPr>
        <p:txBody>
          <a:bodyPr/>
          <a:lstStyle/>
          <a:p>
            <a:endParaRPr lang="it-IT"/>
          </a:p>
        </p:txBody>
      </p:sp>
      <p:sp>
        <p:nvSpPr>
          <p:cNvPr id="112651" name="Line 11"/>
          <p:cNvSpPr>
            <a:spLocks noChangeShapeType="1"/>
          </p:cNvSpPr>
          <p:nvPr/>
        </p:nvSpPr>
        <p:spPr bwMode="auto">
          <a:xfrm>
            <a:off x="4191000" y="4876800"/>
            <a:ext cx="1219200" cy="1588"/>
          </a:xfrm>
          <a:prstGeom prst="line">
            <a:avLst/>
          </a:prstGeom>
          <a:noFill/>
          <a:ln w="25560">
            <a:solidFill>
              <a:srgbClr val="000000"/>
            </a:solidFill>
            <a:miter lim="800000"/>
            <a:headEnd/>
            <a:tailEnd/>
          </a:ln>
          <a:effectLst/>
        </p:spPr>
        <p:txBody>
          <a:bodyPr/>
          <a:lstStyle/>
          <a:p>
            <a:endParaRPr lang="it-IT"/>
          </a:p>
        </p:txBody>
      </p:sp>
      <p:sp>
        <p:nvSpPr>
          <p:cNvPr id="112652" name="Line 12"/>
          <p:cNvSpPr>
            <a:spLocks noChangeShapeType="1"/>
          </p:cNvSpPr>
          <p:nvPr/>
        </p:nvSpPr>
        <p:spPr bwMode="auto">
          <a:xfrm>
            <a:off x="1828800" y="4343400"/>
            <a:ext cx="1588" cy="1143000"/>
          </a:xfrm>
          <a:prstGeom prst="line">
            <a:avLst/>
          </a:prstGeom>
          <a:noFill/>
          <a:ln w="19080">
            <a:solidFill>
              <a:srgbClr val="000000"/>
            </a:solidFill>
            <a:miter lim="800000"/>
            <a:headEnd/>
            <a:tailEnd type="triangle" w="med" len="med"/>
          </a:ln>
          <a:effectLst/>
        </p:spPr>
        <p:txBody>
          <a:bodyPr/>
          <a:lstStyle/>
          <a:p>
            <a:endParaRPr lang="it-IT"/>
          </a:p>
        </p:txBody>
      </p:sp>
      <p:sp>
        <p:nvSpPr>
          <p:cNvPr id="112653" name="Text Box 13"/>
          <p:cNvSpPr txBox="1">
            <a:spLocks noChangeArrowheads="1"/>
          </p:cNvSpPr>
          <p:nvPr/>
        </p:nvSpPr>
        <p:spPr bwMode="auto">
          <a:xfrm>
            <a:off x="228600" y="5791200"/>
            <a:ext cx="8763000" cy="917575"/>
          </a:xfrm>
          <a:prstGeom prst="rect">
            <a:avLst/>
          </a:prstGeom>
          <a:noFill/>
          <a:ln w="9525">
            <a:noFill/>
            <a:round/>
            <a:headEnd/>
            <a:tailEnd/>
          </a:ln>
          <a:effectLst/>
        </p:spPr>
        <p:txBody>
          <a:bodyPr lIns="90000" tIns="46800" rIns="90000" bIns="46800">
            <a:spAutoFit/>
          </a:bodyPr>
          <a:lstStyle/>
          <a:p>
            <a:pPr>
              <a:spcBef>
                <a:spcPts val="1125"/>
              </a:spcBef>
              <a:buClr>
                <a:srgbClr val="CC0000"/>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CC0000"/>
                </a:solidFill>
                <a:latin typeface="Times New Roman" pitchFamily="16" charset="0"/>
              </a:rPr>
              <a:t>In assenza di qualsiasi comunicazione del lavoratore sia preventiva che immediatamente successiva, lo stesso è considerato in sciopero con decurtazione della retribuzione</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idx="12"/>
          </p:nvPr>
        </p:nvSpPr>
        <p:spPr/>
        <p:txBody>
          <a:bodyPr/>
          <a:lstStyle/>
          <a:p>
            <a:fld id="{F3C2AC46-E0E7-4B13-B9D7-915CF87E0594}" type="slidenum">
              <a:rPr lang="en-GB"/>
              <a:pPr/>
              <a:t>7</a:t>
            </a:fld>
            <a:endParaRPr lang="en-GB"/>
          </a:p>
        </p:txBody>
      </p:sp>
      <p:sp>
        <p:nvSpPr>
          <p:cNvPr id="57345" name="Text Box 1"/>
          <p:cNvSpPr txBox="1">
            <a:spLocks noChangeArrowheads="1"/>
          </p:cNvSpPr>
          <p:nvPr/>
        </p:nvSpPr>
        <p:spPr bwMode="auto">
          <a:xfrm>
            <a:off x="152400" y="914400"/>
            <a:ext cx="8839200" cy="1066800"/>
          </a:xfrm>
          <a:prstGeom prst="rect">
            <a:avLst/>
          </a:prstGeom>
          <a:solidFill>
            <a:srgbClr val="99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ESERCIZIO DEL DIRITTO DI PARTECIPARE ALL’ASSEMBLEA</a:t>
            </a:r>
          </a:p>
        </p:txBody>
      </p:sp>
      <p:sp>
        <p:nvSpPr>
          <p:cNvPr id="57346" name="AutoShape 2"/>
          <p:cNvSpPr>
            <a:spLocks noChangeArrowheads="1"/>
          </p:cNvSpPr>
          <p:nvPr/>
        </p:nvSpPr>
        <p:spPr bwMode="auto">
          <a:xfrm>
            <a:off x="228600" y="2590800"/>
            <a:ext cx="2514600" cy="1219200"/>
          </a:xfrm>
          <a:prstGeom prst="downArrowCallout">
            <a:avLst>
              <a:gd name="adj1" fmla="val 51563"/>
              <a:gd name="adj2" fmla="val 51563"/>
              <a:gd name="adj3" fmla="val 16667"/>
              <a:gd name="adj4" fmla="val 66667"/>
            </a:avLst>
          </a:prstGeom>
          <a:solidFill>
            <a:srgbClr val="CCFFFF"/>
          </a:solidFill>
          <a:ln w="19080">
            <a:solidFill>
              <a:srgbClr val="000000"/>
            </a:solidFill>
            <a:miter lim="800000"/>
            <a:headEnd/>
            <a:tailEnd/>
          </a:ln>
          <a:effectLst/>
        </p:spPr>
        <p:txBody>
          <a:bodyPr wrap="none" anchor="ctr"/>
          <a:lstStyle/>
          <a:p>
            <a:endParaRPr lang="it-IT"/>
          </a:p>
        </p:txBody>
      </p:sp>
      <p:sp>
        <p:nvSpPr>
          <p:cNvPr id="57347" name="Text Box 3"/>
          <p:cNvSpPr txBox="1">
            <a:spLocks noChangeArrowheads="1"/>
          </p:cNvSpPr>
          <p:nvPr/>
        </p:nvSpPr>
        <p:spPr bwMode="auto">
          <a:xfrm>
            <a:off x="228600" y="2667000"/>
            <a:ext cx="2514600" cy="7032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Indizione Assemblea oraria</a:t>
            </a:r>
          </a:p>
        </p:txBody>
      </p:sp>
      <p:sp>
        <p:nvSpPr>
          <p:cNvPr id="57348" name="Rectangle 4"/>
          <p:cNvSpPr>
            <a:spLocks noChangeArrowheads="1"/>
          </p:cNvSpPr>
          <p:nvPr/>
        </p:nvSpPr>
        <p:spPr bwMode="auto">
          <a:xfrm>
            <a:off x="1066800" y="5867400"/>
            <a:ext cx="914400" cy="914400"/>
          </a:xfrm>
          <a:prstGeom prst="rect">
            <a:avLst/>
          </a:prstGeom>
          <a:noFill/>
          <a:ln w="9525">
            <a:noFill/>
            <a:round/>
            <a:headEnd/>
            <a:tailEnd/>
          </a:ln>
          <a:effectLst/>
        </p:spPr>
        <p:txBody>
          <a:bodyPr wrap="none" anchor="ctr"/>
          <a:lstStyle/>
          <a:p>
            <a:endParaRPr lang="it-IT"/>
          </a:p>
        </p:txBody>
      </p:sp>
      <p:sp>
        <p:nvSpPr>
          <p:cNvPr id="57349" name="Line 5"/>
          <p:cNvSpPr>
            <a:spLocks noChangeShapeType="1"/>
          </p:cNvSpPr>
          <p:nvPr/>
        </p:nvSpPr>
        <p:spPr bwMode="auto">
          <a:xfrm>
            <a:off x="2819400" y="4419600"/>
            <a:ext cx="1676400" cy="1588"/>
          </a:xfrm>
          <a:prstGeom prst="line">
            <a:avLst/>
          </a:prstGeom>
          <a:noFill/>
          <a:ln w="9525">
            <a:noFill/>
            <a:round/>
            <a:headEnd/>
            <a:tailEnd/>
          </a:ln>
          <a:effectLst/>
        </p:spPr>
        <p:txBody>
          <a:bodyPr/>
          <a:lstStyle/>
          <a:p>
            <a:endParaRPr lang="it-IT"/>
          </a:p>
        </p:txBody>
      </p:sp>
      <p:sp>
        <p:nvSpPr>
          <p:cNvPr id="57350" name="Text Box 6"/>
          <p:cNvSpPr txBox="1">
            <a:spLocks noChangeArrowheads="1"/>
          </p:cNvSpPr>
          <p:nvPr/>
        </p:nvSpPr>
        <p:spPr bwMode="auto">
          <a:xfrm>
            <a:off x="203200" y="4038600"/>
            <a:ext cx="2971800" cy="1312863"/>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Il lavoratore attesta l’inizio e la  fine della partecipazione mediante registrazione badge.</a:t>
            </a:r>
          </a:p>
        </p:txBody>
      </p:sp>
      <p:sp>
        <p:nvSpPr>
          <p:cNvPr id="57351" name="Line 7"/>
          <p:cNvSpPr>
            <a:spLocks noChangeShapeType="1"/>
          </p:cNvSpPr>
          <p:nvPr/>
        </p:nvSpPr>
        <p:spPr bwMode="auto">
          <a:xfrm>
            <a:off x="3276600" y="4724400"/>
            <a:ext cx="1600200" cy="1588"/>
          </a:xfrm>
          <a:prstGeom prst="line">
            <a:avLst/>
          </a:prstGeom>
          <a:noFill/>
          <a:ln w="19080">
            <a:solidFill>
              <a:srgbClr val="000000"/>
            </a:solidFill>
            <a:miter lim="800000"/>
            <a:headEnd/>
            <a:tailEnd type="triangle" w="med" len="med"/>
          </a:ln>
          <a:effectLst/>
        </p:spPr>
        <p:txBody>
          <a:bodyPr/>
          <a:lstStyle/>
          <a:p>
            <a:endParaRPr lang="it-IT"/>
          </a:p>
        </p:txBody>
      </p:sp>
      <p:sp>
        <p:nvSpPr>
          <p:cNvPr id="57352" name="Text Box 8"/>
          <p:cNvSpPr txBox="1">
            <a:spLocks noChangeArrowheads="1"/>
          </p:cNvSpPr>
          <p:nvPr/>
        </p:nvSpPr>
        <p:spPr bwMode="auto">
          <a:xfrm>
            <a:off x="5029200" y="4114800"/>
            <a:ext cx="3886200" cy="1619250"/>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L’Amministrazione effettua il controllo sulla partecipazione all’assemblea solo ai fini dell’ imputazione del monte ore annuo individuale.</a:t>
            </a:r>
          </a:p>
        </p:txBody>
      </p:sp>
      <p:graphicFrame>
        <p:nvGraphicFramePr>
          <p:cNvPr id="57353" name="Object 9"/>
          <p:cNvGraphicFramePr>
            <a:graphicFrameLocks noChangeAspect="1"/>
          </p:cNvGraphicFramePr>
          <p:nvPr/>
        </p:nvGraphicFramePr>
        <p:xfrm>
          <a:off x="6248400" y="2286000"/>
          <a:ext cx="1928813" cy="1371600"/>
        </p:xfrm>
        <a:graphic>
          <a:graphicData uri="http://schemas.openxmlformats.org/presentationml/2006/ole">
            <p:oleObj spid="_x0000_s57353" r:id="rId4" imgW="1928160" imgH="1672200" progId="">
              <p:embed/>
            </p:oleObj>
          </a:graphicData>
        </a:graphic>
      </p:graphicFrame>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idx="12"/>
          </p:nvPr>
        </p:nvSpPr>
        <p:spPr/>
        <p:txBody>
          <a:bodyPr/>
          <a:lstStyle/>
          <a:p>
            <a:fld id="{DC275F31-CADF-4E9E-AFA9-241DE97C1F20}" type="slidenum">
              <a:rPr lang="en-GB"/>
              <a:pPr/>
              <a:t>8</a:t>
            </a:fld>
            <a:endParaRPr lang="en-GB"/>
          </a:p>
        </p:txBody>
      </p:sp>
      <p:sp>
        <p:nvSpPr>
          <p:cNvPr id="58369" name="Text Box 1"/>
          <p:cNvSpPr txBox="1">
            <a:spLocks noChangeArrowheads="1"/>
          </p:cNvSpPr>
          <p:nvPr/>
        </p:nvSpPr>
        <p:spPr bwMode="auto">
          <a:xfrm>
            <a:off x="152400" y="914400"/>
            <a:ext cx="8839200" cy="1066800"/>
          </a:xfrm>
          <a:prstGeom prst="rect">
            <a:avLst/>
          </a:prstGeom>
          <a:solidFill>
            <a:srgbClr val="99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ESERCIZIO DEL DIRITTO DI PARTECIPARE ALL’ASSEMBLEA</a:t>
            </a:r>
          </a:p>
        </p:txBody>
      </p:sp>
      <p:sp>
        <p:nvSpPr>
          <p:cNvPr id="58370" name="AutoShape 2"/>
          <p:cNvSpPr>
            <a:spLocks noChangeArrowheads="1"/>
          </p:cNvSpPr>
          <p:nvPr/>
        </p:nvSpPr>
        <p:spPr bwMode="auto">
          <a:xfrm>
            <a:off x="228600" y="2590800"/>
            <a:ext cx="2514600" cy="1219200"/>
          </a:xfrm>
          <a:prstGeom prst="downArrowCallout">
            <a:avLst>
              <a:gd name="adj1" fmla="val 51563"/>
              <a:gd name="adj2" fmla="val 51563"/>
              <a:gd name="adj3" fmla="val 16667"/>
              <a:gd name="adj4" fmla="val 66667"/>
            </a:avLst>
          </a:prstGeom>
          <a:solidFill>
            <a:srgbClr val="CCFFFF"/>
          </a:solidFill>
          <a:ln w="19080">
            <a:solidFill>
              <a:srgbClr val="000000"/>
            </a:solidFill>
            <a:miter lim="800000"/>
            <a:headEnd/>
            <a:tailEnd/>
          </a:ln>
          <a:effectLst/>
        </p:spPr>
        <p:txBody>
          <a:bodyPr wrap="none" anchor="ctr"/>
          <a:lstStyle/>
          <a:p>
            <a:endParaRPr lang="it-IT"/>
          </a:p>
        </p:txBody>
      </p:sp>
      <p:sp>
        <p:nvSpPr>
          <p:cNvPr id="58371" name="Text Box 3"/>
          <p:cNvSpPr txBox="1">
            <a:spLocks noChangeArrowheads="1"/>
          </p:cNvSpPr>
          <p:nvPr/>
        </p:nvSpPr>
        <p:spPr bwMode="auto">
          <a:xfrm>
            <a:off x="228600" y="2667000"/>
            <a:ext cx="2514600" cy="703263"/>
          </a:xfrm>
          <a:prstGeom prst="rect">
            <a:avLst/>
          </a:prstGeom>
          <a:noFill/>
          <a:ln w="9525">
            <a:noFill/>
            <a:round/>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Indizione Assemblea giornaliera</a:t>
            </a:r>
          </a:p>
        </p:txBody>
      </p:sp>
      <p:sp>
        <p:nvSpPr>
          <p:cNvPr id="58372" name="Rectangle 4"/>
          <p:cNvSpPr>
            <a:spLocks noChangeArrowheads="1"/>
          </p:cNvSpPr>
          <p:nvPr/>
        </p:nvSpPr>
        <p:spPr bwMode="auto">
          <a:xfrm>
            <a:off x="1066800" y="5867400"/>
            <a:ext cx="914400" cy="914400"/>
          </a:xfrm>
          <a:prstGeom prst="rect">
            <a:avLst/>
          </a:prstGeom>
          <a:noFill/>
          <a:ln w="9525">
            <a:noFill/>
            <a:round/>
            <a:headEnd/>
            <a:tailEnd/>
          </a:ln>
          <a:effectLst/>
        </p:spPr>
        <p:txBody>
          <a:bodyPr wrap="none" anchor="ctr"/>
          <a:lstStyle/>
          <a:p>
            <a:endParaRPr lang="it-IT"/>
          </a:p>
        </p:txBody>
      </p:sp>
      <p:sp>
        <p:nvSpPr>
          <p:cNvPr id="58373" name="Line 5"/>
          <p:cNvSpPr>
            <a:spLocks noChangeShapeType="1"/>
          </p:cNvSpPr>
          <p:nvPr/>
        </p:nvSpPr>
        <p:spPr bwMode="auto">
          <a:xfrm>
            <a:off x="2819400" y="4419600"/>
            <a:ext cx="1676400" cy="1588"/>
          </a:xfrm>
          <a:prstGeom prst="line">
            <a:avLst/>
          </a:prstGeom>
          <a:noFill/>
          <a:ln w="9525">
            <a:noFill/>
            <a:round/>
            <a:headEnd/>
            <a:tailEnd/>
          </a:ln>
          <a:effectLst/>
        </p:spPr>
        <p:txBody>
          <a:bodyPr/>
          <a:lstStyle/>
          <a:p>
            <a:endParaRPr lang="it-IT"/>
          </a:p>
        </p:txBody>
      </p:sp>
      <p:sp>
        <p:nvSpPr>
          <p:cNvPr id="58374" name="Text Box 6"/>
          <p:cNvSpPr txBox="1">
            <a:spLocks noChangeArrowheads="1"/>
          </p:cNvSpPr>
          <p:nvPr/>
        </p:nvSpPr>
        <p:spPr bwMode="auto">
          <a:xfrm>
            <a:off x="203200" y="4038600"/>
            <a:ext cx="2971800" cy="1008063"/>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Il lavoratore attesta la partecipazione mediante  dichiarazione.</a:t>
            </a:r>
          </a:p>
        </p:txBody>
      </p:sp>
      <p:sp>
        <p:nvSpPr>
          <p:cNvPr id="58375" name="Line 7"/>
          <p:cNvSpPr>
            <a:spLocks noChangeShapeType="1"/>
          </p:cNvSpPr>
          <p:nvPr/>
        </p:nvSpPr>
        <p:spPr bwMode="auto">
          <a:xfrm>
            <a:off x="3276600" y="4724400"/>
            <a:ext cx="1600200" cy="1588"/>
          </a:xfrm>
          <a:prstGeom prst="line">
            <a:avLst/>
          </a:prstGeom>
          <a:noFill/>
          <a:ln w="19080">
            <a:solidFill>
              <a:srgbClr val="000000"/>
            </a:solidFill>
            <a:miter lim="800000"/>
            <a:headEnd/>
            <a:tailEnd type="triangle" w="med" len="med"/>
          </a:ln>
          <a:effectLst/>
        </p:spPr>
        <p:txBody>
          <a:bodyPr/>
          <a:lstStyle/>
          <a:p>
            <a:endParaRPr lang="it-IT"/>
          </a:p>
        </p:txBody>
      </p:sp>
      <p:sp>
        <p:nvSpPr>
          <p:cNvPr id="58376" name="Text Box 8"/>
          <p:cNvSpPr txBox="1">
            <a:spLocks noChangeArrowheads="1"/>
          </p:cNvSpPr>
          <p:nvPr/>
        </p:nvSpPr>
        <p:spPr bwMode="auto">
          <a:xfrm>
            <a:off x="5029200" y="4114800"/>
            <a:ext cx="3886200" cy="1008063"/>
          </a:xfrm>
          <a:prstGeom prst="rect">
            <a:avLst/>
          </a:prstGeom>
          <a:solidFill>
            <a:srgbClr val="CCFFFF"/>
          </a:solidFill>
          <a:ln w="19080">
            <a:solidFill>
              <a:srgbClr val="000000"/>
            </a:solidFill>
            <a:miter lim="800000"/>
            <a:headEnd/>
            <a:tailEnd/>
          </a:ln>
          <a:effectLst/>
        </p:spPr>
        <p:txBody>
          <a:bodyPr lIns="90000" tIns="46800" rIns="90000" bIns="46800">
            <a:spAutoFit/>
          </a:bodyPr>
          <a:lstStyle/>
          <a:p>
            <a:pPr algn="ct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L’Amministrazione verifica il rispetto del monte ore annuo individuale</a:t>
            </a:r>
          </a:p>
        </p:txBody>
      </p:sp>
      <p:graphicFrame>
        <p:nvGraphicFramePr>
          <p:cNvPr id="58377" name="Object 9"/>
          <p:cNvGraphicFramePr>
            <a:graphicFrameLocks noChangeAspect="1"/>
          </p:cNvGraphicFramePr>
          <p:nvPr/>
        </p:nvGraphicFramePr>
        <p:xfrm>
          <a:off x="6248400" y="2286000"/>
          <a:ext cx="1928813" cy="1371600"/>
        </p:xfrm>
        <a:graphic>
          <a:graphicData uri="http://schemas.openxmlformats.org/presentationml/2006/ole">
            <p:oleObj spid="_x0000_s58377" r:id="rId4" imgW="1928160" imgH="1672200" progId="">
              <p:embed/>
            </p:oleObj>
          </a:graphicData>
        </a:graphic>
      </p:graphicFrame>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egnaposto numero diapositiva 4"/>
          <p:cNvSpPr>
            <a:spLocks noGrp="1"/>
          </p:cNvSpPr>
          <p:nvPr>
            <p:ph type="sldNum" idx="12"/>
          </p:nvPr>
        </p:nvSpPr>
        <p:spPr/>
        <p:txBody>
          <a:bodyPr/>
          <a:lstStyle/>
          <a:p>
            <a:fld id="{48187A66-F0EF-4F8D-8519-7AD17F5A0AD4}" type="slidenum">
              <a:rPr lang="en-GB"/>
              <a:pPr/>
              <a:t>9</a:t>
            </a:fld>
            <a:endParaRPr lang="en-GB"/>
          </a:p>
        </p:txBody>
      </p:sp>
      <p:sp>
        <p:nvSpPr>
          <p:cNvPr id="59393" name="Text Box 1"/>
          <p:cNvSpPr txBox="1">
            <a:spLocks noChangeArrowheads="1"/>
          </p:cNvSpPr>
          <p:nvPr/>
        </p:nvSpPr>
        <p:spPr bwMode="auto">
          <a:xfrm>
            <a:off x="228600" y="1066800"/>
            <a:ext cx="8686800" cy="1143000"/>
          </a:xfrm>
          <a:prstGeom prst="rect">
            <a:avLst/>
          </a:prstGeom>
          <a:solidFill>
            <a:srgbClr val="FFCC00"/>
          </a:solidFill>
          <a:ln w="9525">
            <a:noFill/>
            <a:round/>
            <a:headEnd/>
            <a:tailEnd/>
          </a:ln>
          <a:effectLst/>
        </p:spPr>
        <p:txBody>
          <a:bodyPr lIns="90000" tIns="46800" rIns="90000" bIns="46800"/>
          <a:lstStyle/>
          <a:p>
            <a:pPr algn="ctr">
              <a:spcBef>
                <a:spcPts val="2000"/>
              </a:spcBef>
              <a:buClr>
                <a:srgbClr val="000099"/>
              </a:buClr>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000099"/>
                </a:solidFill>
                <a:latin typeface="Times New Roman" pitchFamily="16" charset="0"/>
              </a:rPr>
              <a:t>DIRITTI DEL LAVORATORE NELLE GIORNATE DI ASSEMBLEA</a:t>
            </a:r>
          </a:p>
        </p:txBody>
      </p:sp>
      <p:sp>
        <p:nvSpPr>
          <p:cNvPr id="59394" name="Text Box 2"/>
          <p:cNvSpPr txBox="1">
            <a:spLocks noChangeArrowheads="1"/>
          </p:cNvSpPr>
          <p:nvPr/>
        </p:nvSpPr>
        <p:spPr bwMode="auto">
          <a:xfrm>
            <a:off x="1676400" y="2743200"/>
            <a:ext cx="6172200" cy="642938"/>
          </a:xfrm>
          <a:prstGeom prst="rect">
            <a:avLst/>
          </a:prstGeom>
          <a:noFill/>
          <a:ln w="9525">
            <a:noFill/>
            <a:round/>
            <a:headEnd/>
            <a:tailEnd/>
          </a:ln>
          <a:effectLst/>
        </p:spPr>
        <p:txBody>
          <a:bodyPr lIns="90000" tIns="46800" rIns="90000" bIns="46800">
            <a:spAutoFit/>
          </a:bodyPr>
          <a:lstStyle/>
          <a:p>
            <a:pPr algn="ctr">
              <a:spcBef>
                <a:spcPts val="150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solidFill>
                  <a:srgbClr val="000000"/>
                </a:solidFill>
                <a:latin typeface="Times New Roman" pitchFamily="16" charset="0"/>
              </a:rPr>
              <a:t>IL LAVORATORE</a:t>
            </a:r>
            <a:r>
              <a:rPr lang="en-GB" sz="2400" b="1">
                <a:solidFill>
                  <a:srgbClr val="000000"/>
                </a:solidFill>
                <a:latin typeface="Times New Roman" pitchFamily="16" charset="0"/>
              </a:rPr>
              <a:t> </a:t>
            </a:r>
          </a:p>
        </p:txBody>
      </p:sp>
      <p:pic>
        <p:nvPicPr>
          <p:cNvPr id="59395" name="Picture 3"/>
          <p:cNvPicPr>
            <a:picLocks noChangeAspect="1" noChangeArrowheads="1"/>
          </p:cNvPicPr>
          <p:nvPr/>
        </p:nvPicPr>
        <p:blipFill>
          <a:blip r:embed="rId3" cstate="print"/>
          <a:srcRect/>
          <a:stretch>
            <a:fillRect/>
          </a:stretch>
        </p:blipFill>
        <p:spPr bwMode="auto">
          <a:xfrm>
            <a:off x="3962400" y="3429000"/>
            <a:ext cx="1600200" cy="1066800"/>
          </a:xfrm>
          <a:prstGeom prst="rect">
            <a:avLst/>
          </a:prstGeom>
          <a:noFill/>
          <a:ln w="9525">
            <a:noFill/>
            <a:round/>
            <a:headEnd/>
            <a:tailEnd/>
          </a:ln>
          <a:effectLst/>
        </p:spPr>
      </p:pic>
      <p:sp>
        <p:nvSpPr>
          <p:cNvPr id="59396" name="Oval 4"/>
          <p:cNvSpPr>
            <a:spLocks noChangeArrowheads="1"/>
          </p:cNvSpPr>
          <p:nvPr/>
        </p:nvSpPr>
        <p:spPr bwMode="auto">
          <a:xfrm>
            <a:off x="1524000" y="2438400"/>
            <a:ext cx="6400800" cy="2209800"/>
          </a:xfrm>
          <a:prstGeom prst="ellipse">
            <a:avLst/>
          </a:prstGeom>
          <a:noFill/>
          <a:ln w="50760" cap="rnd">
            <a:solidFill>
              <a:srgbClr val="808000"/>
            </a:solidFill>
            <a:prstDash val="sysDot"/>
            <a:miter lim="800000"/>
            <a:headEnd/>
            <a:tailEnd/>
          </a:ln>
          <a:effectLst/>
        </p:spPr>
        <p:txBody>
          <a:bodyPr wrap="none" anchor="ctr"/>
          <a:lstStyle/>
          <a:p>
            <a:endParaRPr lang="it-IT"/>
          </a:p>
        </p:txBody>
      </p:sp>
      <p:sp>
        <p:nvSpPr>
          <p:cNvPr id="59397" name="Line 5"/>
          <p:cNvSpPr>
            <a:spLocks noChangeShapeType="1"/>
          </p:cNvSpPr>
          <p:nvPr/>
        </p:nvSpPr>
        <p:spPr bwMode="auto">
          <a:xfrm flipH="1">
            <a:off x="1747838" y="4495800"/>
            <a:ext cx="542925" cy="914400"/>
          </a:xfrm>
          <a:prstGeom prst="line">
            <a:avLst/>
          </a:prstGeom>
          <a:noFill/>
          <a:ln w="57240">
            <a:solidFill>
              <a:srgbClr val="008000"/>
            </a:solidFill>
            <a:miter lim="800000"/>
            <a:headEnd/>
            <a:tailEnd type="triangle" w="med" len="med"/>
          </a:ln>
          <a:effectLst/>
        </p:spPr>
        <p:txBody>
          <a:bodyPr/>
          <a:lstStyle/>
          <a:p>
            <a:endParaRPr lang="it-IT"/>
          </a:p>
        </p:txBody>
      </p:sp>
      <p:sp>
        <p:nvSpPr>
          <p:cNvPr id="59398" name="Text Box 6"/>
          <p:cNvSpPr txBox="1">
            <a:spLocks noChangeArrowheads="1"/>
          </p:cNvSpPr>
          <p:nvPr/>
        </p:nvSpPr>
        <p:spPr bwMode="auto">
          <a:xfrm>
            <a:off x="0" y="5410200"/>
            <a:ext cx="4648200" cy="703263"/>
          </a:xfrm>
          <a:prstGeom prst="rect">
            <a:avLst/>
          </a:prstGeom>
          <a:noFill/>
          <a:ln w="9525">
            <a:noFill/>
            <a:round/>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Ha diritto al buono pasto per le ore di assemblea.</a:t>
            </a:r>
          </a:p>
        </p:txBody>
      </p:sp>
      <p:sp>
        <p:nvSpPr>
          <p:cNvPr id="59399" name="Line 7"/>
          <p:cNvSpPr>
            <a:spLocks noChangeShapeType="1"/>
          </p:cNvSpPr>
          <p:nvPr/>
        </p:nvSpPr>
        <p:spPr bwMode="auto">
          <a:xfrm>
            <a:off x="7315200" y="4343400"/>
            <a:ext cx="533400" cy="990600"/>
          </a:xfrm>
          <a:prstGeom prst="line">
            <a:avLst/>
          </a:prstGeom>
          <a:noFill/>
          <a:ln w="57240">
            <a:solidFill>
              <a:srgbClr val="008000"/>
            </a:solidFill>
            <a:miter lim="800000"/>
            <a:headEnd/>
            <a:tailEnd type="triangle" w="med" len="med"/>
          </a:ln>
          <a:effectLst/>
        </p:spPr>
        <p:txBody>
          <a:bodyPr/>
          <a:lstStyle/>
          <a:p>
            <a:endParaRPr lang="it-IT"/>
          </a:p>
        </p:txBody>
      </p:sp>
      <p:sp>
        <p:nvSpPr>
          <p:cNvPr id="59400" name="Text Box 8"/>
          <p:cNvSpPr txBox="1">
            <a:spLocks noChangeArrowheads="1"/>
          </p:cNvSpPr>
          <p:nvPr/>
        </p:nvSpPr>
        <p:spPr bwMode="auto">
          <a:xfrm>
            <a:off x="5562600" y="5334000"/>
            <a:ext cx="3581400" cy="1008063"/>
          </a:xfrm>
          <a:prstGeom prst="rect">
            <a:avLst/>
          </a:prstGeom>
          <a:noFill/>
          <a:ln w="9525">
            <a:noFill/>
            <a:round/>
            <a:headEnd/>
            <a:tailEnd/>
          </a:ln>
          <a:effectLst/>
        </p:spPr>
        <p:txBody>
          <a:bodyPr lIns="90000" tIns="46800" rIns="90000" bIns="46800">
            <a:spAutoFit/>
          </a:bodyPr>
          <a:lstStyle/>
          <a:p>
            <a:pPr>
              <a:spcBef>
                <a:spcPts val="1250"/>
              </a:spcBef>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Times New Roman" pitchFamily="16" charset="0"/>
              </a:rPr>
              <a:t>Può usufruire degli altri istituti contrattuali ( permessi, flessibilità, etc).</a:t>
            </a:r>
          </a:p>
        </p:txBody>
      </p:sp>
      <p:pic>
        <p:nvPicPr>
          <p:cNvPr id="59401" name="Picture 9"/>
          <p:cNvPicPr>
            <a:picLocks noChangeAspect="1" noChangeArrowheads="1"/>
          </p:cNvPicPr>
          <p:nvPr/>
        </p:nvPicPr>
        <p:blipFill>
          <a:blip r:embed="rId4" cstate="print"/>
          <a:srcRect/>
          <a:stretch>
            <a:fillRect/>
          </a:stretch>
        </p:blipFill>
        <p:spPr bwMode="auto">
          <a:xfrm>
            <a:off x="7315200" y="6013450"/>
            <a:ext cx="1066800" cy="768350"/>
          </a:xfrm>
          <a:prstGeom prst="rect">
            <a:avLst/>
          </a:prstGeom>
          <a:noFill/>
          <a:ln w="9525">
            <a:noFill/>
            <a:round/>
            <a:headEnd/>
            <a:tailEnd/>
          </a:ln>
          <a:effectLst/>
        </p:spPr>
      </p:pic>
      <p:pic>
        <p:nvPicPr>
          <p:cNvPr id="59402" name="Picture 10"/>
          <p:cNvPicPr>
            <a:picLocks noChangeAspect="1" noChangeArrowheads="1"/>
          </p:cNvPicPr>
          <p:nvPr/>
        </p:nvPicPr>
        <p:blipFill>
          <a:blip r:embed="rId5" cstate="print"/>
          <a:srcRect/>
          <a:stretch>
            <a:fillRect/>
          </a:stretch>
        </p:blipFill>
        <p:spPr bwMode="auto">
          <a:xfrm>
            <a:off x="2209800" y="5791200"/>
            <a:ext cx="1752600" cy="8382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3637</Words>
  <Application>Microsoft Office PowerPoint</Application>
  <PresentationFormat>Presentazione su schermo (4:3)</PresentationFormat>
  <Paragraphs>448</Paragraphs>
  <Slides>60</Slides>
  <Notes>59</Notes>
  <HiddenSlides>0</HiddenSlides>
  <MMClips>0</MMClips>
  <ScaleCrop>false</ScaleCrop>
  <HeadingPairs>
    <vt:vector size="8" baseType="variant">
      <vt:variant>
        <vt:lpstr>Caratteri utilizzati</vt:lpstr>
      </vt:variant>
      <vt:variant>
        <vt:i4>3</vt:i4>
      </vt:variant>
      <vt:variant>
        <vt:lpstr>Tema</vt:lpstr>
      </vt:variant>
      <vt:variant>
        <vt:i4>1</vt:i4>
      </vt:variant>
      <vt:variant>
        <vt:lpstr>Server OLE incorporati</vt:lpstr>
      </vt:variant>
      <vt:variant>
        <vt:i4>0</vt:i4>
      </vt:variant>
      <vt:variant>
        <vt:lpstr>Titoli diapositive</vt:lpstr>
      </vt:variant>
      <vt:variant>
        <vt:i4>60</vt:i4>
      </vt:variant>
    </vt:vector>
  </HeadingPairs>
  <TitlesOfParts>
    <vt:vector size="64" baseType="lpstr">
      <vt:lpstr>Arial</vt:lpstr>
      <vt:lpstr>Times New Roman</vt:lpstr>
      <vt:lpstr>Verdana</vt:lpstr>
      <vt:lpstr>Struttura predefinita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Dott. Guido Ceccarelli</dc:creator>
  <cp:lastModifiedBy>ANTONIO</cp:lastModifiedBy>
  <cp:revision>6</cp:revision>
  <dcterms:modified xsi:type="dcterms:W3CDTF">2014-05-12T15:45:13Z</dcterms:modified>
</cp:coreProperties>
</file>